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Lst>
  <p:sldSz cy="5143500" cx="9144000"/>
  <p:notesSz cx="6858000" cy="9144000"/>
  <p:embeddedFontLst>
    <p:embeddedFont>
      <p:font typeface="Lato"/>
      <p:regular r:id="rId151"/>
      <p:bold r:id="rId152"/>
      <p:italic r:id="rId153"/>
      <p:boldItalic r:id="rId1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 uri="http://customooxmlschemas.google.com/">
      <go:slidesCustomData xmlns:go="http://customooxmlschemas.google.com/" r:id="rId155" roundtripDataSignature="AMtx7miNidsjRul0Xu7HFRPFAqCM5VNI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154" Type="http://schemas.openxmlformats.org/officeDocument/2006/relationships/font" Target="fonts/Lato-boldItalic.fntdata"/><Relationship Id="rId58" Type="http://schemas.openxmlformats.org/officeDocument/2006/relationships/slide" Target="slides/slide53.xml"/><Relationship Id="rId153" Type="http://schemas.openxmlformats.org/officeDocument/2006/relationships/font" Target="fonts/Lato-italic.fntdata"/><Relationship Id="rId152" Type="http://schemas.openxmlformats.org/officeDocument/2006/relationships/font" Target="fonts/Lato-bold.fntdata"/><Relationship Id="rId151" Type="http://schemas.openxmlformats.org/officeDocument/2006/relationships/font" Target="fonts/Lato-regular.fntdata"/><Relationship Id="rId15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jKnBDUesjTeEQ0fGjHWxVtKbRe2okeqs/view"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93e485cb2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g93e485cb2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9" name="Google Shape;1139;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9" name="Google Shape;1149;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9" name="Google Shape;1159;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8" name="Google Shape;1168;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8" name="Google Shape;1178;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7" name="Google Shape;1187;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p1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8" name="Google Shape;1198;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1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0" name="Google Shape;1210;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0" name="Google Shape;1220;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0" name="Google Shape;1230;p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0" name="Google Shape;1240;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1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1" name="Google Shape;1251;p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1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1" name="Google Shape;1261;p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1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2" name="Google Shape;1272;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3" name="Google Shape;1283;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1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4" name="Google Shape;1294;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4" name="Google Shape;1304;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3" name="Google Shape;1313;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p1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3" name="Google Shape;1323;p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p1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3" name="Google Shape;1333;p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3" name="Google Shape;1343;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1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3" name="Google Shape;1353;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1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2" name="Google Shape;1362;p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1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3" name="Google Shape;1373;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p1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4" name="Google Shape;1384;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p1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4" name="Google Shape;1394;p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p1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5" name="Google Shape;1405;p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1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5" name="Google Shape;1415;p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1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6" name="Google Shape;1426;p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1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9" name="Google Shape;1439;p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p1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p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p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3" name="Google Shape;1463;p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p1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4" name="Google Shape;1474;p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p1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4" name="Google Shape;1484;p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1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5" name="Google Shape;1495;p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p1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6" name="Google Shape;1506;p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1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7" name="Google Shape;1517;p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1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8" name="Google Shape;1528;p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8" name="Google Shape;153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p1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9" name="Google Shape;1549;p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1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9" name="Google Shape;1559;p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p1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9" name="Google Shape;1569;p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p1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9" name="Google Shape;1579;p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p1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0" name="Google Shape;1590;p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1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0" name="Google Shape;1600;p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93e485cb2c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https://drive.google.com/file/d/1jKnBDUesjTeEQ0fGjHWxVtKbRe2okeqs/view</a:t>
            </a:r>
            <a:endParaRPr/>
          </a:p>
        </p:txBody>
      </p:sp>
      <p:sp>
        <p:nvSpPr>
          <p:cNvPr id="1610" name="Google Shape;1610;g93e485cb2c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7" name="Google Shape;367;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 name="Google Shape;376;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8" name="Google Shape;398;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 name="Google Shape;409;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9" name="Google Shape;419;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9" name="Google Shape;429;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9" name="Google Shape;439;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0" name="Google Shape;470;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0" name="Google Shape;480;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1" name="Google Shape;491;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1" name="Google Shape;501;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1" name="Google Shape;521;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2" name="Google Shape;532;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2" name="Google Shape;542;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2" name="Google Shape;552;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2" name="Google Shape;562;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2" name="Google Shape;57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3" name="Google Shape;583;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6" name="Google Shape;596;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7" name="Google Shape;607;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9" name="Google Shape;619;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1" name="Google Shape;631;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2" name="Google Shape;642;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2" name="Google Shape;65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Contoh studi kasus slide 34</a:t>
            </a:r>
            <a:endParaRPr/>
          </a:p>
        </p:txBody>
      </p:sp>
      <p:sp>
        <p:nvSpPr>
          <p:cNvPr id="661" name="Google Shape;66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1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2" name="Google Shape;672;p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1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6" name="Google Shape;686;p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1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8" name="Google Shape;698;p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2" name="Google Shape;712;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1" name="Google Shape;721;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1" name="Google Shape;731;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3" name="Google Shape;743;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3" name="Google Shape;753;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4" name="Google Shape;764;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4" name="Google Shape;77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5" name="Google Shape;78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5" name="Google Shape;795;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5" name="Google Shape;805;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 name="Google Shape;14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5" name="Google Shape;815;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7" name="Google Shape;827;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9" name="Google Shape;839;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9" name="Google Shape;849;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9" name="Google Shape;859;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9" name="Google Shape;869;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0" name="Google Shape;880;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0" name="Google Shape;890;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0" name="Google Shape;900;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0" name="Google Shape;910;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1" name="Google Shape;921;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2" name="Google Shape;932;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4" name="Google Shape;944;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6" name="Google Shape;956;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6" name="Google Shape;966;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8" name="Google Shape;978;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9" name="Google Shape;989;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0" name="Google Shape;1000;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9" name="Google Shape;1009;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9" name="Google Shape;1019;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9" name="Google Shape;1029;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9" name="Google Shape;1039;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0" name="Google Shape;1050;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1" name="Google Shape;1061;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2" name="Google Shape;1072;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4" name="Google Shape;1084;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4" name="Google Shape;1094;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5" name="Google Shape;1105;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7" name="Google Shape;1117;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8" name="Google Shape;1128;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0"/>
          <p:cNvSpPr txBox="1"/>
          <p:nvPr>
            <p:ph type="ctrTitle"/>
          </p:nvPr>
        </p:nvSpPr>
        <p:spPr>
          <a:xfrm>
            <a:off x="685800" y="841772"/>
            <a:ext cx="77724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0"/>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9"/>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0"/>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0"/>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1"/>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1"/>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2"/>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2"/>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3"/>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3"/>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4"/>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4"/>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4"/>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4"/>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4"/>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5"/>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7"/>
          <p:cNvSpPr txBox="1"/>
          <p:nvPr>
            <p:ph type="title"/>
          </p:nvPr>
        </p:nvSpPr>
        <p:spPr>
          <a:xfrm>
            <a:off x="629841" y="342900"/>
            <a:ext cx="2949300" cy="12000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7"/>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7"/>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8"/>
          <p:cNvSpPr txBox="1"/>
          <p:nvPr>
            <p:ph type="title"/>
          </p:nvPr>
        </p:nvSpPr>
        <p:spPr>
          <a:xfrm>
            <a:off x="629841" y="342900"/>
            <a:ext cx="2949300" cy="12000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8"/>
          <p:cNvSpPr/>
          <p:nvPr>
            <p:ph idx="2" type="pic"/>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8"/>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9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9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8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9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9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00.png"/><Relationship Id="rId7" Type="http://schemas.openxmlformats.org/officeDocument/2006/relationships/image" Target="../media/image10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0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0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8.gi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9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0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0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0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0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1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1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0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0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1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1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1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1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1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1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1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19.png"/><Relationship Id="rId7" Type="http://schemas.openxmlformats.org/officeDocument/2006/relationships/image" Target="../media/image12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23.png"/><Relationship Id="rId7" Type="http://schemas.openxmlformats.org/officeDocument/2006/relationships/image" Target="../media/image1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2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24.png"/><Relationship Id="rId7" Type="http://schemas.openxmlformats.org/officeDocument/2006/relationships/image" Target="../media/image12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2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4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2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3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2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2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3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9.gi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3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3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33.png"/><Relationship Id="rId4" Type="http://schemas.openxmlformats.org/officeDocument/2006/relationships/image" Target="../media/image139.png"/><Relationship Id="rId5" Type="http://schemas.openxmlformats.org/officeDocument/2006/relationships/image" Target="../media/image137.png"/><Relationship Id="rId6" Type="http://schemas.openxmlformats.org/officeDocument/2006/relationships/image" Target="../media/image136.png"/><Relationship Id="rId7" Type="http://schemas.openxmlformats.org/officeDocument/2006/relationships/image" Target="../media/image138.png"/><Relationship Id="rId8"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2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0.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3.png"/><Relationship Id="rId7"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56.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7.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5.png"/><Relationship Id="rId7"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23.png"/><Relationship Id="rId7"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1.png"/><Relationship Id="rId7"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7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7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2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7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75.png"/><Relationship Id="rId7" Type="http://schemas.openxmlformats.org/officeDocument/2006/relationships/image" Target="../media/image7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76.png"/><Relationship Id="rId7" Type="http://schemas.openxmlformats.org/officeDocument/2006/relationships/image" Target="../media/image7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80.png"/><Relationship Id="rId7" Type="http://schemas.openxmlformats.org/officeDocument/2006/relationships/image" Target="../media/image7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7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9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8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8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8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8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83.png"/><Relationship Id="rId7" Type="http://schemas.openxmlformats.org/officeDocument/2006/relationships/image" Target="../media/image8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9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8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90.png"/><Relationship Id="rId7" Type="http://schemas.openxmlformats.org/officeDocument/2006/relationships/image" Target="../media/image9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8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g93e485cb2c_0_0"/>
          <p:cNvPicPr preferRelativeResize="0"/>
          <p:nvPr/>
        </p:nvPicPr>
        <p:blipFill rotWithShape="1">
          <a:blip r:embed="rId3">
            <a:alphaModFix/>
          </a:blip>
          <a:srcRect b="-7458" l="0" r="0" t="16715"/>
          <a:stretch/>
        </p:blipFill>
        <p:spPr>
          <a:xfrm>
            <a:off x="0" y="-57150"/>
            <a:ext cx="9144000" cy="5791200"/>
          </a:xfrm>
          <a:prstGeom prst="rect">
            <a:avLst/>
          </a:prstGeom>
          <a:noFill/>
          <a:ln>
            <a:noFill/>
          </a:ln>
        </p:spPr>
      </p:pic>
      <p:pic>
        <p:nvPicPr>
          <p:cNvPr id="85" name="Google Shape;85;g93e485cb2c_0_0"/>
          <p:cNvPicPr preferRelativeResize="0"/>
          <p:nvPr/>
        </p:nvPicPr>
        <p:blipFill rotWithShape="1">
          <a:blip r:embed="rId3">
            <a:alphaModFix/>
          </a:blip>
          <a:srcRect b="82221" l="0" r="72915" t="0"/>
          <a:stretch/>
        </p:blipFill>
        <p:spPr>
          <a:xfrm>
            <a:off x="6293038" y="-57150"/>
            <a:ext cx="2476500" cy="1219200"/>
          </a:xfrm>
          <a:prstGeom prst="rect">
            <a:avLst/>
          </a:prstGeom>
          <a:noFill/>
          <a:ln>
            <a:noFill/>
          </a:ln>
        </p:spPr>
      </p:pic>
      <p:sp>
        <p:nvSpPr>
          <p:cNvPr id="86" name="Google Shape;86;g93e485cb2c_0_0"/>
          <p:cNvSpPr txBox="1"/>
          <p:nvPr/>
        </p:nvSpPr>
        <p:spPr>
          <a:xfrm>
            <a:off x="4121390" y="1660491"/>
            <a:ext cx="4734000" cy="66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Arial"/>
              <a:buNone/>
            </a:pPr>
            <a:r>
              <a:rPr b="1" i="0" lang="en-US" sz="1800" u="none" cap="none" strike="noStrike">
                <a:solidFill>
                  <a:schemeClr val="lt1"/>
                </a:solidFill>
                <a:latin typeface="Cambria"/>
                <a:ea typeface="Cambria"/>
                <a:cs typeface="Cambria"/>
                <a:sym typeface="Cambria"/>
              </a:rPr>
              <a:t>Vocational School Graduate Academy</a:t>
            </a:r>
            <a:endParaRPr b="1" i="0" sz="1800" u="none" cap="none" strike="noStrike">
              <a:solidFill>
                <a:schemeClr val="lt1"/>
              </a:solidFill>
              <a:latin typeface="Cambria"/>
              <a:ea typeface="Cambria"/>
              <a:cs typeface="Cambria"/>
              <a:sym typeface="Cambria"/>
            </a:endParaRPr>
          </a:p>
          <a:p>
            <a:pPr indent="0" lvl="0" marL="0" marR="0" rtl="0" algn="l">
              <a:lnSpc>
                <a:spcPct val="100000"/>
              </a:lnSpc>
              <a:spcBef>
                <a:spcPts val="0"/>
              </a:spcBef>
              <a:spcAft>
                <a:spcPts val="0"/>
              </a:spcAft>
              <a:buClr>
                <a:schemeClr val="dk1"/>
              </a:buClr>
              <a:buSzPts val="3000"/>
              <a:buFont typeface="Arial"/>
              <a:buNone/>
            </a:pPr>
            <a:r>
              <a:t/>
            </a:r>
            <a:endParaRPr b="1" i="0" sz="1700" u="none" cap="none" strike="noStrike">
              <a:solidFill>
                <a:schemeClr val="lt1"/>
              </a:solidFill>
              <a:latin typeface="Cambria"/>
              <a:ea typeface="Cambria"/>
              <a:cs typeface="Cambria"/>
              <a:sym typeface="Cambria"/>
            </a:endParaRPr>
          </a:p>
          <a:p>
            <a:pPr indent="0" lvl="0" marL="0" marR="0" rtl="0" algn="ctr">
              <a:lnSpc>
                <a:spcPct val="100000"/>
              </a:lnSpc>
              <a:spcBef>
                <a:spcPts val="0"/>
              </a:spcBef>
              <a:spcAft>
                <a:spcPts val="0"/>
              </a:spcAft>
              <a:buClr>
                <a:schemeClr val="dk1"/>
              </a:buClr>
              <a:buSzPts val="3000"/>
              <a:buFont typeface="Arial"/>
              <a:buNone/>
            </a:pPr>
            <a:r>
              <a:rPr b="1" i="0" lang="en-US" sz="1900" u="none" cap="none" strike="noStrike">
                <a:solidFill>
                  <a:srgbClr val="FFFF00"/>
                </a:solidFill>
                <a:latin typeface="Cambria"/>
                <a:ea typeface="Cambria"/>
                <a:cs typeface="Cambria"/>
                <a:sym typeface="Cambria"/>
              </a:rPr>
              <a:t>Web Developer</a:t>
            </a:r>
            <a:endParaRPr b="1" i="0" sz="1900" u="none" cap="none" strike="noStrike">
              <a:solidFill>
                <a:srgbClr val="FFFF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mbria"/>
              <a:ea typeface="Cambria"/>
              <a:cs typeface="Cambria"/>
              <a:sym typeface="Cambria"/>
            </a:endParaRPr>
          </a:p>
        </p:txBody>
      </p:sp>
      <p:sp>
        <p:nvSpPr>
          <p:cNvPr id="87" name="Google Shape;87;g93e485cb2c_0_0"/>
          <p:cNvSpPr txBox="1"/>
          <p:nvPr/>
        </p:nvSpPr>
        <p:spPr>
          <a:xfrm>
            <a:off x="4121390" y="2823224"/>
            <a:ext cx="4734000" cy="66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lt1"/>
                </a:solidFill>
                <a:latin typeface="Arial"/>
                <a:ea typeface="Arial"/>
                <a:cs typeface="Arial"/>
                <a:sym typeface="Arial"/>
              </a:rPr>
              <a:t>Pertemuan #5:</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800"/>
              <a:buFont typeface="Arial"/>
              <a:buNone/>
            </a:pPr>
            <a:r>
              <a:rPr b="1" i="0" lang="en-US" sz="1800" u="none" cap="none" strike="noStrike">
                <a:solidFill>
                  <a:schemeClr val="lt1"/>
                </a:solidFill>
                <a:latin typeface="Arial"/>
                <a:ea typeface="Arial"/>
                <a:cs typeface="Arial"/>
                <a:sym typeface="Arial"/>
              </a:rPr>
              <a:t>Mengeksekusi source code</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1600" u="none" cap="none" strike="noStrike">
              <a:solidFill>
                <a:schemeClr val="lt1"/>
              </a:solidFill>
              <a:latin typeface="Cambria"/>
              <a:ea typeface="Cambria"/>
              <a:cs typeface="Cambria"/>
              <a:sym typeface="Cambria"/>
            </a:endParaRPr>
          </a:p>
        </p:txBody>
      </p:sp>
      <p:grpSp>
        <p:nvGrpSpPr>
          <p:cNvPr id="88" name="Google Shape;88;g93e485cb2c_0_0"/>
          <p:cNvGrpSpPr/>
          <p:nvPr/>
        </p:nvGrpSpPr>
        <p:grpSpPr>
          <a:xfrm>
            <a:off x="0" y="4038598"/>
            <a:ext cx="9144000" cy="1219200"/>
            <a:chOff x="0" y="4038598"/>
            <a:chExt cx="9144000" cy="1219200"/>
          </a:xfrm>
        </p:grpSpPr>
        <p:pic>
          <p:nvPicPr>
            <p:cNvPr id="89" name="Google Shape;89;g93e485cb2c_0_0"/>
            <p:cNvPicPr preferRelativeResize="0"/>
            <p:nvPr/>
          </p:nvPicPr>
          <p:blipFill rotWithShape="1">
            <a:blip r:embed="rId3">
              <a:alphaModFix/>
            </a:blip>
            <a:srcRect b="0" l="0" r="0" t="82221"/>
            <a:stretch/>
          </p:blipFill>
          <p:spPr>
            <a:xfrm>
              <a:off x="0" y="4038598"/>
              <a:ext cx="9144000" cy="1219200"/>
            </a:xfrm>
            <a:prstGeom prst="rect">
              <a:avLst/>
            </a:prstGeom>
            <a:noFill/>
            <a:ln>
              <a:noFill/>
            </a:ln>
          </p:spPr>
        </p:pic>
        <p:pic>
          <p:nvPicPr>
            <p:cNvPr id="90" name="Google Shape;90;g93e485cb2c_0_0"/>
            <p:cNvPicPr preferRelativeResize="0"/>
            <p:nvPr/>
          </p:nvPicPr>
          <p:blipFill rotWithShape="1">
            <a:blip r:embed="rId3">
              <a:alphaModFix/>
            </a:blip>
            <a:srcRect b="84735" l="73536" r="-2" t="11767"/>
            <a:stretch/>
          </p:blipFill>
          <p:spPr>
            <a:xfrm>
              <a:off x="8690517" y="4826682"/>
              <a:ext cx="349406" cy="316819"/>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82" name="Google Shape;182;p2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83" name="Google Shape;183;p2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84" name="Google Shape;184;p2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85" name="Google Shape;185;p2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Contoh:</a:t>
            </a:r>
            <a:endParaRPr b="1" i="0" sz="2800" u="none" cap="none" strike="noStrike">
              <a:solidFill>
                <a:srgbClr val="002060"/>
              </a:solidFill>
              <a:latin typeface="Cambria"/>
              <a:ea typeface="Cambria"/>
              <a:cs typeface="Cambria"/>
              <a:sym typeface="Cambria"/>
            </a:endParaRPr>
          </a:p>
        </p:txBody>
      </p:sp>
      <p:pic>
        <p:nvPicPr>
          <p:cNvPr id="186" name="Google Shape;186;p27"/>
          <p:cNvPicPr preferRelativeResize="0"/>
          <p:nvPr/>
        </p:nvPicPr>
        <p:blipFill rotWithShape="1">
          <a:blip r:embed="rId6">
            <a:alphaModFix/>
          </a:blip>
          <a:srcRect b="0" l="0" r="0" t="0"/>
          <a:stretch/>
        </p:blipFill>
        <p:spPr>
          <a:xfrm>
            <a:off x="1639630" y="876953"/>
            <a:ext cx="5864740" cy="405342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pic>
        <p:nvPicPr>
          <p:cNvPr id="1141" name="Google Shape;1141;p10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42" name="Google Shape;1142;p10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43" name="Google Shape;1143;p10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144" name="Google Shape;1144;p10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145" name="Google Shape;1145;p109"/>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index.html</a:t>
            </a:r>
            <a:endParaRPr b="1" i="0" sz="2800" u="none" cap="none" strike="noStrike">
              <a:solidFill>
                <a:srgbClr val="002060"/>
              </a:solidFill>
              <a:latin typeface="Arial"/>
              <a:ea typeface="Arial"/>
              <a:cs typeface="Arial"/>
              <a:sym typeface="Arial"/>
            </a:endParaRPr>
          </a:p>
        </p:txBody>
      </p:sp>
      <p:pic>
        <p:nvPicPr>
          <p:cNvPr id="1146" name="Google Shape;1146;p109"/>
          <p:cNvPicPr preferRelativeResize="0"/>
          <p:nvPr/>
        </p:nvPicPr>
        <p:blipFill rotWithShape="1">
          <a:blip r:embed="rId6">
            <a:alphaModFix/>
          </a:blip>
          <a:srcRect b="0" l="0" r="0" t="0"/>
          <a:stretch/>
        </p:blipFill>
        <p:spPr>
          <a:xfrm>
            <a:off x="695982" y="722050"/>
            <a:ext cx="6981290" cy="435985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pic>
        <p:nvPicPr>
          <p:cNvPr id="1151" name="Google Shape;1151;p11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52" name="Google Shape;1152;p11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53" name="Google Shape;1153;p11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154" name="Google Shape;1154;p11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155" name="Google Shape;1155;p110"/>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Fungsi.js</a:t>
            </a:r>
            <a:endParaRPr b="1" i="0" sz="2800" u="none" cap="none" strike="noStrike">
              <a:solidFill>
                <a:srgbClr val="002060"/>
              </a:solidFill>
              <a:latin typeface="Arial"/>
              <a:ea typeface="Arial"/>
              <a:cs typeface="Arial"/>
              <a:sym typeface="Arial"/>
            </a:endParaRPr>
          </a:p>
        </p:txBody>
      </p:sp>
      <p:pic>
        <p:nvPicPr>
          <p:cNvPr id="1156" name="Google Shape;1156;p110"/>
          <p:cNvPicPr preferRelativeResize="0"/>
          <p:nvPr/>
        </p:nvPicPr>
        <p:blipFill rotWithShape="1">
          <a:blip r:embed="rId6">
            <a:alphaModFix/>
          </a:blip>
          <a:srcRect b="0" l="0" r="0" t="0"/>
          <a:stretch/>
        </p:blipFill>
        <p:spPr>
          <a:xfrm>
            <a:off x="695982" y="1088033"/>
            <a:ext cx="7053558" cy="3970947"/>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pic>
        <p:nvPicPr>
          <p:cNvPr id="1161" name="Google Shape;1161;p11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62" name="Google Shape;1162;p11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63" name="Google Shape;1163;p11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164" name="Google Shape;1164;p11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pic>
        <p:nvPicPr>
          <p:cNvPr id="1165" name="Google Shape;1165;p111"/>
          <p:cNvPicPr preferRelativeResize="0"/>
          <p:nvPr/>
        </p:nvPicPr>
        <p:blipFill rotWithShape="1">
          <a:blip r:embed="rId6">
            <a:alphaModFix/>
          </a:blip>
          <a:srcRect b="0" l="0" r="0" t="0"/>
          <a:stretch/>
        </p:blipFill>
        <p:spPr>
          <a:xfrm>
            <a:off x="673633" y="1268135"/>
            <a:ext cx="7779122" cy="260723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pic>
        <p:nvPicPr>
          <p:cNvPr id="1170" name="Google Shape;1170;p11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71" name="Google Shape;1171;p11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72" name="Google Shape;1172;p11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173" name="Google Shape;1173;p11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174" name="Google Shape;1174;p11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Hasil:</a:t>
            </a:r>
            <a:endParaRPr b="0" i="0" sz="2800" u="none" cap="none" strike="noStrike">
              <a:solidFill>
                <a:srgbClr val="243A62"/>
              </a:solidFill>
              <a:latin typeface="Arial"/>
              <a:ea typeface="Arial"/>
              <a:cs typeface="Arial"/>
              <a:sym typeface="Arial"/>
            </a:endParaRPr>
          </a:p>
        </p:txBody>
      </p:sp>
      <p:pic>
        <p:nvPicPr>
          <p:cNvPr descr="Program fungsi dengan javascript" id="1175" name="Google Shape;1175;p112"/>
          <p:cNvPicPr preferRelativeResize="0"/>
          <p:nvPr/>
        </p:nvPicPr>
        <p:blipFill rotWithShape="1">
          <a:blip r:embed="rId6">
            <a:alphaModFix/>
          </a:blip>
          <a:srcRect b="0" l="0" r="0" t="0"/>
          <a:stretch/>
        </p:blipFill>
        <p:spPr>
          <a:xfrm>
            <a:off x="1746891" y="746347"/>
            <a:ext cx="5650217" cy="383913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id="1180" name="Google Shape;1180;p11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81" name="Google Shape;1181;p11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82" name="Google Shape;1182;p11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183" name="Google Shape;1183;p11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184" name="Google Shape;1184;p113"/>
          <p:cNvSpPr/>
          <p:nvPr/>
        </p:nvSpPr>
        <p:spPr>
          <a:xfrm>
            <a:off x="1679921" y="2048570"/>
            <a:ext cx="5650217"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Obyek di Javascript</a:t>
            </a:r>
            <a:endParaRPr b="1" i="0" sz="2800" u="none" cap="none" strike="noStrike">
              <a:solidFill>
                <a:srgbClr val="00206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pic>
        <p:nvPicPr>
          <p:cNvPr id="1189" name="Google Shape;1189;p11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90" name="Google Shape;1190;p11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91" name="Google Shape;1191;p11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192" name="Google Shape;1192;p11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193" name="Google Shape;1193;p114"/>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Pengenalan</a:t>
            </a:r>
            <a:endParaRPr b="1" i="0" sz="2800" u="none" cap="none" strike="noStrike">
              <a:solidFill>
                <a:srgbClr val="002060"/>
              </a:solidFill>
              <a:latin typeface="Cambria"/>
              <a:ea typeface="Cambria"/>
              <a:cs typeface="Cambria"/>
              <a:sym typeface="Cambria"/>
            </a:endParaRPr>
          </a:p>
        </p:txBody>
      </p:sp>
      <p:sp>
        <p:nvSpPr>
          <p:cNvPr id="1194" name="Google Shape;1194;p114"/>
          <p:cNvSpPr/>
          <p:nvPr/>
        </p:nvSpPr>
        <p:spPr>
          <a:xfrm>
            <a:off x="331180" y="876953"/>
            <a:ext cx="8464028" cy="1200288"/>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Objek sebenarnya adalah sebuah variabel yang menyimpan nilai (properti) dan fungsi </a:t>
            </a:r>
            <a:r>
              <a:rPr b="0" i="1" lang="en-US" sz="1800" u="none" cap="none" strike="noStrike">
                <a:solidFill>
                  <a:srgbClr val="000000"/>
                </a:solidFill>
                <a:latin typeface="Cambria"/>
                <a:ea typeface="Cambria"/>
                <a:cs typeface="Cambria"/>
                <a:sym typeface="Cambria"/>
              </a:rPr>
              <a:t>(method)</a:t>
            </a:r>
            <a:r>
              <a:rPr b="0" i="0" lang="en-US" sz="1800" u="none" cap="none" strike="noStrike">
                <a:solidFill>
                  <a:srgbClr val="000000"/>
                </a:solidFill>
                <a:latin typeface="Cambria"/>
                <a:ea typeface="Cambria"/>
                <a:cs typeface="Cambria"/>
                <a:sym typeface="Cambria"/>
              </a:rPr>
              <a:t>. Contoh objek mobil:</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descr="Contoh Objek" id="1195" name="Google Shape;1195;p114"/>
          <p:cNvPicPr preferRelativeResize="0"/>
          <p:nvPr/>
        </p:nvPicPr>
        <p:blipFill rotWithShape="1">
          <a:blip r:embed="rId6">
            <a:alphaModFix/>
          </a:blip>
          <a:srcRect b="0" l="0" r="0" t="0"/>
          <a:stretch/>
        </p:blipFill>
        <p:spPr>
          <a:xfrm>
            <a:off x="1994909" y="1607820"/>
            <a:ext cx="5136570" cy="302587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pic>
        <p:nvPicPr>
          <p:cNvPr id="1200" name="Google Shape;1200;p11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01" name="Google Shape;1201;p11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02" name="Google Shape;1202;p11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203" name="Google Shape;1203;p11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204" name="Google Shape;1204;p115"/>
          <p:cNvSpPr/>
          <p:nvPr/>
        </p:nvSpPr>
        <p:spPr>
          <a:xfrm>
            <a:off x="331181" y="118750"/>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243A62"/>
              </a:solidFill>
              <a:latin typeface="Arial"/>
              <a:ea typeface="Arial"/>
              <a:cs typeface="Arial"/>
              <a:sym typeface="Arial"/>
            </a:endParaRPr>
          </a:p>
        </p:txBody>
      </p:sp>
      <p:sp>
        <p:nvSpPr>
          <p:cNvPr id="1205" name="Google Shape;1205;p115"/>
          <p:cNvSpPr/>
          <p:nvPr/>
        </p:nvSpPr>
        <p:spPr>
          <a:xfrm>
            <a:off x="331180" y="876953"/>
            <a:ext cx="8464028" cy="2031285"/>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Mobil itu dapat dimodelkan ke dalam kode program seperti ini:</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Tapi variabel car hanya akan menyimpan nama mobil saja. Karena itu, kita harus menggunakan objek. Objek pada javascript, dapat dibuat dengan tanda kurung kurawal dengan isi berupa </a:t>
            </a:r>
            <a:r>
              <a:rPr b="0" i="0" lang="en-US" sz="1800" u="none" cap="none" strike="noStrike">
                <a:solidFill>
                  <a:srgbClr val="FF0000"/>
                </a:solidFill>
                <a:latin typeface="Cambria"/>
                <a:ea typeface="Cambria"/>
                <a:cs typeface="Cambria"/>
                <a:sym typeface="Cambria"/>
              </a:rPr>
              <a:t>key </a:t>
            </a:r>
            <a:r>
              <a:rPr b="0" i="0" lang="en-US" sz="1800" u="none" cap="none" strike="noStrike">
                <a:solidFill>
                  <a:srgbClr val="000000"/>
                </a:solidFill>
                <a:latin typeface="Cambria"/>
                <a:ea typeface="Cambria"/>
                <a:cs typeface="Cambria"/>
                <a:sym typeface="Cambria"/>
              </a:rPr>
              <a:t>dan </a:t>
            </a:r>
            <a:r>
              <a:rPr b="0" i="0" lang="en-US" sz="1800" u="none" cap="none" strike="noStrike">
                <a:solidFill>
                  <a:srgbClr val="FF0000"/>
                </a:solidFill>
                <a:latin typeface="Cambria"/>
                <a:ea typeface="Cambria"/>
                <a:cs typeface="Cambria"/>
                <a:sym typeface="Cambria"/>
              </a:rPr>
              <a:t>value</a:t>
            </a:r>
            <a:r>
              <a:rPr b="0" i="0" lang="en-US" sz="1800" u="none" cap="none" strike="noStrike">
                <a:solidFill>
                  <a:srgbClr val="000000"/>
                </a:solidFill>
                <a:latin typeface="Cambria"/>
                <a:ea typeface="Cambria"/>
                <a:cs typeface="Cambria"/>
                <a:sym typeface="Cambria"/>
              </a:rPr>
              <a:t>.</a:t>
            </a:r>
            <a:endParaRPr b="0" i="0" sz="14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id="1206" name="Google Shape;1206;p115"/>
          <p:cNvPicPr preferRelativeResize="0"/>
          <p:nvPr/>
        </p:nvPicPr>
        <p:blipFill rotWithShape="1">
          <a:blip r:embed="rId6">
            <a:alphaModFix/>
          </a:blip>
          <a:srcRect b="0" l="0" r="0" t="0"/>
          <a:stretch/>
        </p:blipFill>
        <p:spPr>
          <a:xfrm>
            <a:off x="2671444" y="1257390"/>
            <a:ext cx="3801111" cy="520700"/>
          </a:xfrm>
          <a:prstGeom prst="rect">
            <a:avLst/>
          </a:prstGeom>
          <a:noFill/>
          <a:ln>
            <a:noFill/>
          </a:ln>
        </p:spPr>
      </p:pic>
      <p:pic>
        <p:nvPicPr>
          <p:cNvPr id="1207" name="Google Shape;1207;p115"/>
          <p:cNvPicPr preferRelativeResize="0"/>
          <p:nvPr/>
        </p:nvPicPr>
        <p:blipFill rotWithShape="1">
          <a:blip r:embed="rId7">
            <a:alphaModFix/>
          </a:blip>
          <a:srcRect b="0" l="0" r="0" t="0"/>
          <a:stretch/>
        </p:blipFill>
        <p:spPr>
          <a:xfrm>
            <a:off x="1121642" y="3033076"/>
            <a:ext cx="6883103" cy="1706068"/>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pic>
        <p:nvPicPr>
          <p:cNvPr id="1212" name="Google Shape;1212;p11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13" name="Google Shape;1213;p11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14" name="Google Shape;1214;p11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215" name="Google Shape;1215;p11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216" name="Google Shape;1216;p116"/>
          <p:cNvSpPr/>
          <p:nvPr/>
        </p:nvSpPr>
        <p:spPr>
          <a:xfrm>
            <a:off x="331180" y="876953"/>
            <a:ext cx="8464028" cy="369291"/>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Atau bisa ditulis seperti ini:</a:t>
            </a:r>
            <a:endParaRPr b="0" i="0" sz="1800" u="none" cap="none" strike="noStrike">
              <a:solidFill>
                <a:srgbClr val="000000"/>
              </a:solidFill>
              <a:latin typeface="Arial"/>
              <a:ea typeface="Arial"/>
              <a:cs typeface="Arial"/>
              <a:sym typeface="Arial"/>
            </a:endParaRPr>
          </a:p>
        </p:txBody>
      </p:sp>
      <p:pic>
        <p:nvPicPr>
          <p:cNvPr id="1217" name="Google Shape;1217;p116"/>
          <p:cNvPicPr preferRelativeResize="0"/>
          <p:nvPr/>
        </p:nvPicPr>
        <p:blipFill rotWithShape="1">
          <a:blip r:embed="rId6">
            <a:alphaModFix/>
          </a:blip>
          <a:srcRect b="0" l="0" r="0" t="0"/>
          <a:stretch/>
        </p:blipFill>
        <p:spPr>
          <a:xfrm>
            <a:off x="1344954" y="1774246"/>
            <a:ext cx="6454092" cy="2555648"/>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pic>
        <p:nvPicPr>
          <p:cNvPr id="1222" name="Google Shape;1222;p11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23" name="Google Shape;1223;p11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24" name="Google Shape;1224;p11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225" name="Google Shape;1225;p11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226" name="Google Shape;1226;p117"/>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Perbedaan Properti dan Method</a:t>
            </a:r>
            <a:br>
              <a:rPr b="1" i="0" lang="en-US" sz="2800" u="none" cap="none" strike="noStrike">
                <a:solidFill>
                  <a:srgbClr val="002060"/>
                </a:solidFill>
                <a:latin typeface="Arial"/>
                <a:ea typeface="Arial"/>
                <a:cs typeface="Arial"/>
                <a:sym typeface="Arial"/>
              </a:rPr>
            </a:br>
            <a:endParaRPr b="1" i="0" sz="2800" u="none" cap="none" strike="noStrike">
              <a:solidFill>
                <a:srgbClr val="002060"/>
              </a:solidFill>
              <a:latin typeface="Arial"/>
              <a:ea typeface="Arial"/>
              <a:cs typeface="Arial"/>
              <a:sym typeface="Arial"/>
            </a:endParaRPr>
          </a:p>
        </p:txBody>
      </p:sp>
      <p:sp>
        <p:nvSpPr>
          <p:cNvPr id="1227" name="Google Shape;1227;p117"/>
          <p:cNvSpPr/>
          <p:nvPr/>
        </p:nvSpPr>
        <p:spPr>
          <a:xfrm>
            <a:off x="331180" y="876953"/>
            <a:ext cx="8464028" cy="1477287"/>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Properti adalah ciri khas dari objek (variabel). Sedangkan </a:t>
            </a:r>
            <a:r>
              <a:rPr b="0" i="1" lang="en-US" sz="1800" u="none" cap="none" strike="noStrike">
                <a:solidFill>
                  <a:srgbClr val="000000"/>
                </a:solidFill>
                <a:latin typeface="Cambria"/>
                <a:ea typeface="Cambria"/>
                <a:cs typeface="Cambria"/>
                <a:sym typeface="Cambria"/>
              </a:rPr>
              <a:t>method</a:t>
            </a:r>
            <a:r>
              <a:rPr b="0" i="0" lang="en-US" sz="1800" u="none" cap="none" strike="noStrike">
                <a:solidFill>
                  <a:srgbClr val="000000"/>
                </a:solidFill>
                <a:latin typeface="Cambria"/>
                <a:ea typeface="Cambria"/>
                <a:cs typeface="Cambria"/>
                <a:sym typeface="Cambria"/>
              </a:rPr>
              <a:t> adalah perilaku dari objek (fungsi).</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Method dapat dibuat dengan cara mengisi nilai (value) dengan sebuah fungsi.</a:t>
            </a:r>
            <a:endParaRPr b="0" i="0" sz="14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pic>
        <p:nvPicPr>
          <p:cNvPr id="1232" name="Google Shape;1232;p11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33" name="Google Shape;1233;p11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34" name="Google Shape;1234;p11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235" name="Google Shape;1235;p11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236" name="Google Shape;1236;p11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Contoh:</a:t>
            </a:r>
            <a:endParaRPr b="1" i="0" sz="2800" u="none" cap="none" strike="noStrike">
              <a:solidFill>
                <a:srgbClr val="002060"/>
              </a:solidFill>
              <a:latin typeface="Arial"/>
              <a:ea typeface="Arial"/>
              <a:cs typeface="Arial"/>
              <a:sym typeface="Arial"/>
            </a:endParaRPr>
          </a:p>
        </p:txBody>
      </p:sp>
      <p:pic>
        <p:nvPicPr>
          <p:cNvPr id="1237" name="Google Shape;1237;p118"/>
          <p:cNvPicPr preferRelativeResize="0"/>
          <p:nvPr/>
        </p:nvPicPr>
        <p:blipFill rotWithShape="1">
          <a:blip r:embed="rId6">
            <a:alphaModFix/>
          </a:blip>
          <a:srcRect b="0" l="0" r="0" t="0"/>
          <a:stretch/>
        </p:blipFill>
        <p:spPr>
          <a:xfrm>
            <a:off x="2151284" y="760680"/>
            <a:ext cx="4841431" cy="40927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92" name="Google Shape;192;p2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93" name="Google Shape;193;p2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94" name="Google Shape;194;p2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95" name="Google Shape;195;p2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Hasil:</a:t>
            </a:r>
            <a:endParaRPr b="1" i="0" sz="2800" u="none" cap="none" strike="noStrike">
              <a:solidFill>
                <a:srgbClr val="002060"/>
              </a:solidFill>
              <a:latin typeface="Arial"/>
              <a:ea typeface="Arial"/>
              <a:cs typeface="Arial"/>
              <a:sym typeface="Arial"/>
            </a:endParaRPr>
          </a:p>
        </p:txBody>
      </p:sp>
      <p:pic>
        <p:nvPicPr>
          <p:cNvPr descr="Contoh program percabangan if/else di javascript" id="196" name="Google Shape;196;p28"/>
          <p:cNvPicPr preferRelativeResize="0"/>
          <p:nvPr/>
        </p:nvPicPr>
        <p:blipFill rotWithShape="1">
          <a:blip r:embed="rId6">
            <a:alphaModFix/>
          </a:blip>
          <a:srcRect b="0" l="0" r="0" t="0"/>
          <a:stretch/>
        </p:blipFill>
        <p:spPr>
          <a:xfrm>
            <a:off x="1014033" y="603300"/>
            <a:ext cx="7115934" cy="44214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pic>
        <p:nvPicPr>
          <p:cNvPr id="1242" name="Google Shape;1242;p11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43" name="Google Shape;1243;p11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44" name="Google Shape;1244;p11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245" name="Google Shape;1245;p11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246" name="Google Shape;1246;p119"/>
          <p:cNvSpPr/>
          <p:nvPr/>
        </p:nvSpPr>
        <p:spPr>
          <a:xfrm>
            <a:off x="331181" y="342550"/>
            <a:ext cx="5650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Cara Mengakses Properti dan Method Objek</a:t>
            </a:r>
            <a:endParaRPr b="1" i="0" sz="2000" u="none" cap="none" strike="noStrike">
              <a:solidFill>
                <a:srgbClr val="002060"/>
              </a:solidFill>
              <a:latin typeface="Arial"/>
              <a:ea typeface="Arial"/>
              <a:cs typeface="Arial"/>
              <a:sym typeface="Arial"/>
            </a:endParaRPr>
          </a:p>
        </p:txBody>
      </p:sp>
      <p:sp>
        <p:nvSpPr>
          <p:cNvPr id="1247" name="Google Shape;1247;p119"/>
          <p:cNvSpPr/>
          <p:nvPr/>
        </p:nvSpPr>
        <p:spPr>
          <a:xfrm>
            <a:off x="331180" y="876953"/>
            <a:ext cx="8464028" cy="1200288"/>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Caranya menggunakan tanda titik atau dot (.), lalu diikuti dengan nama properti atau method.</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248" name="Google Shape;1248;p119"/>
          <p:cNvPicPr preferRelativeResize="0"/>
          <p:nvPr/>
        </p:nvPicPr>
        <p:blipFill rotWithShape="1">
          <a:blip r:embed="rId6">
            <a:alphaModFix/>
          </a:blip>
          <a:srcRect b="0" l="0" r="0" t="0"/>
          <a:stretch/>
        </p:blipFill>
        <p:spPr>
          <a:xfrm>
            <a:off x="1519824" y="1868519"/>
            <a:ext cx="5936690" cy="2043778"/>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pic>
        <p:nvPicPr>
          <p:cNvPr id="1253" name="Google Shape;1253;p12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54" name="Google Shape;1254;p12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55" name="Google Shape;1255;p12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256" name="Google Shape;1256;p12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257" name="Google Shape;1257;p120"/>
          <p:cNvSpPr/>
          <p:nvPr/>
        </p:nvSpPr>
        <p:spPr>
          <a:xfrm>
            <a:off x="4572000" y="876953"/>
            <a:ext cx="4223208" cy="175428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Untuk mengakses properti, cukup menggunkanan nama objek.properti. Sedangakan method yarus menggunakan tanda kurung ( ) yang menyatakan kalua kita ingin mengekseskusi fungsi.</a:t>
            </a:r>
            <a:endParaRPr b="0" i="0" sz="1800" u="none" cap="none" strike="noStrike">
              <a:solidFill>
                <a:srgbClr val="000000"/>
              </a:solidFill>
              <a:latin typeface="Cambria"/>
              <a:ea typeface="Cambria"/>
              <a:cs typeface="Cambria"/>
              <a:sym typeface="Cambria"/>
            </a:endParaRPr>
          </a:p>
        </p:txBody>
      </p:sp>
      <p:pic>
        <p:nvPicPr>
          <p:cNvPr id="1258" name="Google Shape;1258;p120"/>
          <p:cNvPicPr preferRelativeResize="0"/>
          <p:nvPr/>
        </p:nvPicPr>
        <p:blipFill rotWithShape="1">
          <a:blip r:embed="rId6">
            <a:alphaModFix/>
          </a:blip>
          <a:srcRect b="0" l="0" r="0" t="0"/>
          <a:stretch/>
        </p:blipFill>
        <p:spPr>
          <a:xfrm>
            <a:off x="348792" y="876953"/>
            <a:ext cx="4223208" cy="318316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pic>
        <p:nvPicPr>
          <p:cNvPr id="1263" name="Google Shape;1263;p12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64" name="Google Shape;1264;p12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65" name="Google Shape;1265;p12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266" name="Google Shape;1266;p12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267" name="Google Shape;1267;p121"/>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Menggunakan Keyword this</a:t>
            </a:r>
            <a:endParaRPr b="1" i="0" sz="2800" u="none" cap="none" strike="noStrike">
              <a:solidFill>
                <a:srgbClr val="002060"/>
              </a:solidFill>
              <a:latin typeface="Cambria"/>
              <a:ea typeface="Cambria"/>
              <a:cs typeface="Cambria"/>
              <a:sym typeface="Cambria"/>
            </a:endParaRPr>
          </a:p>
        </p:txBody>
      </p:sp>
      <p:sp>
        <p:nvSpPr>
          <p:cNvPr id="1268" name="Google Shape;1268;p121"/>
          <p:cNvSpPr/>
          <p:nvPr/>
        </p:nvSpPr>
        <p:spPr>
          <a:xfrm>
            <a:off x="331175" y="876950"/>
            <a:ext cx="3972600" cy="923400"/>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Kata kunci this digunakan untuk mengakses properti dan method dari dalam method (objek). Contoh:</a:t>
            </a:r>
            <a:endParaRPr b="0" i="0" sz="1400" u="none" cap="none" strike="noStrike">
              <a:solidFill>
                <a:srgbClr val="000000"/>
              </a:solidFill>
              <a:latin typeface="Cambria"/>
              <a:ea typeface="Cambria"/>
              <a:cs typeface="Cambria"/>
              <a:sym typeface="Cambria"/>
            </a:endParaRPr>
          </a:p>
        </p:txBody>
      </p:sp>
      <p:pic>
        <p:nvPicPr>
          <p:cNvPr id="1269" name="Google Shape;1269;p121"/>
          <p:cNvPicPr preferRelativeResize="0"/>
          <p:nvPr/>
        </p:nvPicPr>
        <p:blipFill rotWithShape="1">
          <a:blip r:embed="rId6">
            <a:alphaModFix/>
          </a:blip>
          <a:srcRect b="0" l="0" r="0" t="0"/>
          <a:stretch/>
        </p:blipFill>
        <p:spPr>
          <a:xfrm>
            <a:off x="4516341" y="873203"/>
            <a:ext cx="4560314" cy="336349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pic>
        <p:nvPicPr>
          <p:cNvPr id="1274" name="Google Shape;1274;p12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75" name="Google Shape;1275;p12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76" name="Google Shape;1276;p12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277" name="Google Shape;1277;p12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278" name="Google Shape;1278;p12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Hasil:</a:t>
            </a:r>
            <a:endParaRPr b="1" i="0" sz="2800" u="none" cap="none" strike="noStrike">
              <a:solidFill>
                <a:srgbClr val="002060"/>
              </a:solidFill>
              <a:latin typeface="Cambria"/>
              <a:ea typeface="Cambria"/>
              <a:cs typeface="Cambria"/>
              <a:sym typeface="Cambria"/>
            </a:endParaRPr>
          </a:p>
        </p:txBody>
      </p:sp>
      <p:pic>
        <p:nvPicPr>
          <p:cNvPr descr="Contoh penggunaan this pada objek" id="1279" name="Google Shape;1279;p122"/>
          <p:cNvPicPr preferRelativeResize="0"/>
          <p:nvPr/>
        </p:nvPicPr>
        <p:blipFill rotWithShape="1">
          <a:blip r:embed="rId6">
            <a:alphaModFix/>
          </a:blip>
          <a:srcRect b="0" l="0" r="0" t="0"/>
          <a:stretch/>
        </p:blipFill>
        <p:spPr>
          <a:xfrm>
            <a:off x="1231607" y="746347"/>
            <a:ext cx="6663173" cy="3850538"/>
          </a:xfrm>
          <a:prstGeom prst="rect">
            <a:avLst/>
          </a:prstGeom>
          <a:noFill/>
          <a:ln>
            <a:noFill/>
          </a:ln>
        </p:spPr>
      </p:pic>
      <p:sp>
        <p:nvSpPr>
          <p:cNvPr id="1280" name="Google Shape;1280;p122"/>
          <p:cNvSpPr/>
          <p:nvPr/>
        </p:nvSpPr>
        <p:spPr>
          <a:xfrm>
            <a:off x="1231607" y="4629707"/>
            <a:ext cx="666317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mbria"/>
                <a:ea typeface="Cambria"/>
                <a:cs typeface="Cambria"/>
                <a:sym typeface="Cambria"/>
              </a:rPr>
              <a:t>Kata kunci </a:t>
            </a:r>
            <a:r>
              <a:rPr b="0" i="0" lang="en-US" sz="1600" u="none" cap="none" strike="noStrike">
                <a:solidFill>
                  <a:srgbClr val="FF0000"/>
                </a:solidFill>
                <a:latin typeface="Cambria"/>
                <a:ea typeface="Cambria"/>
                <a:cs typeface="Cambria"/>
                <a:sym typeface="Cambria"/>
              </a:rPr>
              <a:t>this</a:t>
            </a:r>
            <a:r>
              <a:rPr b="0" i="0" lang="en-US" sz="1600" u="none" cap="none" strike="noStrike">
                <a:solidFill>
                  <a:srgbClr val="000000"/>
                </a:solidFill>
                <a:latin typeface="Cambria"/>
                <a:ea typeface="Cambria"/>
                <a:cs typeface="Cambria"/>
                <a:sym typeface="Cambria"/>
              </a:rPr>
              <a:t> pada contoh diatas akan mengacu pada obyek </a:t>
            </a:r>
            <a:r>
              <a:rPr b="0" i="0" lang="en-US" sz="1600" u="none" cap="none" strike="noStrike">
                <a:solidFill>
                  <a:srgbClr val="FF0000"/>
                </a:solidFill>
                <a:latin typeface="Cambria"/>
                <a:ea typeface="Cambria"/>
                <a:cs typeface="Cambria"/>
                <a:sym typeface="Cambria"/>
              </a:rPr>
              <a:t>person</a:t>
            </a:r>
            <a:r>
              <a:rPr b="0" i="0" lang="en-US" sz="1600" u="none" cap="none" strike="noStrike">
                <a:solidFill>
                  <a:srgbClr val="000000"/>
                </a:solidFill>
                <a:latin typeface="Cambria"/>
                <a:ea typeface="Cambria"/>
                <a:cs typeface="Cambria"/>
                <a:sym typeface="Cambria"/>
              </a:rPr>
              <a:t>.</a:t>
            </a:r>
            <a:endParaRPr b="0" i="0" sz="1600" u="none" cap="none" strike="noStrike">
              <a:solidFill>
                <a:srgbClr val="000000"/>
              </a:solidFill>
              <a:latin typeface="Cambria"/>
              <a:ea typeface="Cambria"/>
              <a:cs typeface="Cambria"/>
              <a:sym typeface="Cambria"/>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pic>
        <p:nvPicPr>
          <p:cNvPr id="1285" name="Google Shape;1285;p12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86" name="Google Shape;1286;p12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87" name="Google Shape;1287;p12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288" name="Google Shape;1288;p12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289" name="Google Shape;1289;p123"/>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Cambria"/>
                <a:ea typeface="Cambria"/>
                <a:cs typeface="Cambria"/>
                <a:sym typeface="Cambria"/>
              </a:rPr>
              <a:t>Membuat Class Objek dengan </a:t>
            </a:r>
            <a:r>
              <a:rPr b="1" i="0" lang="en-US" sz="2400" u="none" cap="none" strike="noStrike">
                <a:solidFill>
                  <a:srgbClr val="FF0000"/>
                </a:solidFill>
                <a:latin typeface="Cambria"/>
                <a:ea typeface="Cambria"/>
                <a:cs typeface="Cambria"/>
                <a:sym typeface="Cambria"/>
              </a:rPr>
              <a:t>this</a:t>
            </a:r>
            <a:endParaRPr b="1" i="0" sz="2400" u="none" cap="none" strike="noStrike">
              <a:solidFill>
                <a:srgbClr val="FF0000"/>
              </a:solidFill>
              <a:latin typeface="Cambria"/>
              <a:ea typeface="Cambria"/>
              <a:cs typeface="Cambria"/>
              <a:sym typeface="Cambria"/>
            </a:endParaRPr>
          </a:p>
        </p:txBody>
      </p:sp>
      <p:sp>
        <p:nvSpPr>
          <p:cNvPr id="1290" name="Google Shape;1290;p123"/>
          <p:cNvSpPr/>
          <p:nvPr/>
        </p:nvSpPr>
        <p:spPr>
          <a:xfrm>
            <a:off x="331180" y="876953"/>
            <a:ext cx="8464028" cy="1477287"/>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Sebelumnya pembuatan obyek dilakukan dengan membuat </a:t>
            </a:r>
            <a:r>
              <a:rPr b="0" i="0" lang="en-US" sz="1800" u="none" cap="none" strike="noStrike">
                <a:solidFill>
                  <a:srgbClr val="FF0000"/>
                </a:solidFill>
                <a:latin typeface="Cambria"/>
                <a:ea typeface="Cambria"/>
                <a:cs typeface="Cambria"/>
                <a:sym typeface="Cambria"/>
              </a:rPr>
              <a:t>instance</a:t>
            </a:r>
            <a:r>
              <a:rPr b="0" i="0" lang="en-US" sz="1800" u="none" cap="none" strike="noStrike">
                <a:solidFill>
                  <a:srgbClr val="000000"/>
                </a:solidFill>
                <a:latin typeface="Cambria"/>
                <a:ea typeface="Cambria"/>
                <a:cs typeface="Cambria"/>
                <a:sym typeface="Cambria"/>
              </a:rPr>
              <a:t> dari </a:t>
            </a:r>
            <a:r>
              <a:rPr b="0" i="0" lang="en-US" sz="1800" u="none" cap="none" strike="noStrike">
                <a:solidFill>
                  <a:srgbClr val="FF0000"/>
                </a:solidFill>
                <a:latin typeface="Cambria"/>
                <a:ea typeface="Cambria"/>
                <a:cs typeface="Cambria"/>
                <a:sym typeface="Cambria"/>
              </a:rPr>
              <a:t>class</a:t>
            </a:r>
            <a:r>
              <a:rPr b="0" i="0" lang="en-US" sz="1800" u="none" cap="none" strike="noStrike">
                <a:solidFill>
                  <a:srgbClr val="000000"/>
                </a:solidFill>
                <a:latin typeface="Cambria"/>
                <a:ea typeface="Cambria"/>
                <a:cs typeface="Cambria"/>
                <a:sym typeface="Cambria"/>
              </a:rPr>
              <a:t>. Akan tetapi pada contoh sebelumnya, obyek dibuat secara langsung. </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Tetapi obyek lain dengan properti yang sama dapat juga dibuat dengan cara seperti ini: </a:t>
            </a:r>
            <a:endParaRPr b="0" i="0" sz="18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id="1291" name="Google Shape;1291;p123"/>
          <p:cNvPicPr preferRelativeResize="0"/>
          <p:nvPr/>
        </p:nvPicPr>
        <p:blipFill rotWithShape="1">
          <a:blip r:embed="rId6">
            <a:alphaModFix/>
          </a:blip>
          <a:srcRect b="0" l="0" r="0" t="0"/>
          <a:stretch/>
        </p:blipFill>
        <p:spPr>
          <a:xfrm>
            <a:off x="1292225" y="2354240"/>
            <a:ext cx="6559550" cy="207143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pic>
        <p:nvPicPr>
          <p:cNvPr id="1296" name="Google Shape;1296;p12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97" name="Google Shape;1297;p12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98" name="Google Shape;1298;p12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299" name="Google Shape;1299;p12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00" name="Google Shape;1300;p124"/>
          <p:cNvSpPr/>
          <p:nvPr/>
        </p:nvSpPr>
        <p:spPr>
          <a:xfrm>
            <a:off x="331180" y="876953"/>
            <a:ext cx="8464028" cy="3693278"/>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Ini  tentu tidak efektif karena bila ada banyak obyek yang ingin dibuat kode yang sama harus ditulis ulang. </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Solusinya adalah dengan menggunakan </a:t>
            </a:r>
            <a:r>
              <a:rPr b="0" i="0" lang="en-US" sz="1800" u="none" cap="none" strike="noStrike">
                <a:solidFill>
                  <a:srgbClr val="FF0000"/>
                </a:solidFill>
                <a:latin typeface="Cambria"/>
                <a:ea typeface="Cambria"/>
                <a:cs typeface="Cambria"/>
                <a:sym typeface="Cambria"/>
              </a:rPr>
              <a:t>class.</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pic>
        <p:nvPicPr>
          <p:cNvPr id="1301" name="Google Shape;1301;p124"/>
          <p:cNvPicPr preferRelativeResize="0"/>
          <p:nvPr/>
        </p:nvPicPr>
        <p:blipFill rotWithShape="1">
          <a:blip r:embed="rId6">
            <a:alphaModFix/>
          </a:blip>
          <a:srcRect b="0" l="0" r="0" t="0"/>
          <a:stretch/>
        </p:blipFill>
        <p:spPr>
          <a:xfrm>
            <a:off x="1013544" y="876953"/>
            <a:ext cx="7099300" cy="21336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pic>
        <p:nvPicPr>
          <p:cNvPr id="1306" name="Google Shape;1306;p12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07" name="Google Shape;1307;p12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308" name="Google Shape;1308;p12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309" name="Google Shape;1309;p12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10" name="Google Shape;1310;p125"/>
          <p:cNvSpPr/>
          <p:nvPr/>
        </p:nvSpPr>
        <p:spPr>
          <a:xfrm>
            <a:off x="331180" y="876953"/>
            <a:ext cx="8464028" cy="2308284"/>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Pada Javascript versi ES5</a:t>
            </a:r>
            <a:r>
              <a:rPr b="0" i="0" lang="en-US" sz="1800" u="none" cap="none" strike="noStrike">
                <a:solidFill>
                  <a:srgbClr val="FF0000"/>
                </a:solidFill>
                <a:latin typeface="Cambria"/>
                <a:ea typeface="Cambria"/>
                <a:cs typeface="Cambria"/>
                <a:sym typeface="Cambria"/>
              </a:rPr>
              <a:t>, class </a:t>
            </a:r>
            <a:r>
              <a:rPr b="0" i="0" lang="en-US" sz="1800" u="none" cap="none" strike="noStrike">
                <a:solidFill>
                  <a:srgbClr val="000000"/>
                </a:solidFill>
                <a:latin typeface="Cambria"/>
                <a:ea typeface="Cambria"/>
                <a:cs typeface="Cambria"/>
                <a:sym typeface="Cambria"/>
              </a:rPr>
              <a:t>belum ada. Fitur ini baru ditambahkan pada Javascript versi ES6. Pada ES5, kita bisa membuat</a:t>
            </a:r>
            <a:r>
              <a:rPr b="0" i="0" lang="en-US" sz="1800" u="none" cap="none" strike="noStrike">
                <a:solidFill>
                  <a:srgbClr val="FF0000"/>
                </a:solidFill>
                <a:latin typeface="Cambria"/>
                <a:ea typeface="Cambria"/>
                <a:cs typeface="Cambria"/>
                <a:sym typeface="Cambria"/>
              </a:rPr>
              <a:t> class </a:t>
            </a:r>
            <a:r>
              <a:rPr b="0" i="0" lang="en-US" sz="1800" u="none" cap="none" strike="noStrike">
                <a:solidFill>
                  <a:srgbClr val="000000"/>
                </a:solidFill>
                <a:latin typeface="Cambria"/>
                <a:ea typeface="Cambria"/>
                <a:cs typeface="Cambria"/>
                <a:sym typeface="Cambria"/>
              </a:rPr>
              <a:t>dengan fungsi. Lalu di dalamnya menggunakan kata kunci</a:t>
            </a:r>
            <a:r>
              <a:rPr b="0" i="0" lang="en-US" sz="1800" u="none" cap="none" strike="noStrike">
                <a:solidFill>
                  <a:srgbClr val="FF0000"/>
                </a:solidFill>
                <a:latin typeface="Cambria"/>
                <a:ea typeface="Cambria"/>
                <a:cs typeface="Cambria"/>
                <a:sym typeface="Cambria"/>
              </a:rPr>
              <a:t>this.</a:t>
            </a:r>
            <a:endParaRPr b="0" i="0" sz="1800" u="none" cap="none" strike="noStrike">
              <a:solidFill>
                <a:srgbClr val="FF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pic>
        <p:nvPicPr>
          <p:cNvPr id="1315" name="Google Shape;1315;p12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16" name="Google Shape;1316;p12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317" name="Google Shape;1317;p12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318" name="Google Shape;1318;p12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19" name="Google Shape;1319;p126"/>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Contoh:</a:t>
            </a:r>
            <a:endParaRPr b="1" i="0" sz="2800" u="none" cap="none" strike="noStrike">
              <a:solidFill>
                <a:srgbClr val="002060"/>
              </a:solidFill>
              <a:latin typeface="Arial"/>
              <a:ea typeface="Arial"/>
              <a:cs typeface="Arial"/>
              <a:sym typeface="Arial"/>
            </a:endParaRPr>
          </a:p>
        </p:txBody>
      </p:sp>
      <p:pic>
        <p:nvPicPr>
          <p:cNvPr id="1320" name="Google Shape;1320;p126"/>
          <p:cNvPicPr preferRelativeResize="0"/>
          <p:nvPr/>
        </p:nvPicPr>
        <p:blipFill rotWithShape="1">
          <a:blip r:embed="rId6">
            <a:alphaModFix/>
          </a:blip>
          <a:srcRect b="0" l="0" r="0" t="0"/>
          <a:stretch/>
        </p:blipFill>
        <p:spPr>
          <a:xfrm>
            <a:off x="2150942" y="998206"/>
            <a:ext cx="4824504" cy="375642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pic>
        <p:nvPicPr>
          <p:cNvPr id="1325" name="Google Shape;1325;p12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26" name="Google Shape;1326;p12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327" name="Google Shape;1327;p12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328" name="Google Shape;1328;p12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29" name="Google Shape;1329;p127"/>
          <p:cNvSpPr/>
          <p:nvPr/>
        </p:nvSpPr>
        <p:spPr>
          <a:xfrm>
            <a:off x="331180" y="876953"/>
            <a:ext cx="8464028" cy="2862282"/>
          </a:xfrm>
          <a:prstGeom prst="rect">
            <a:avLst/>
          </a:prstGeom>
          <a:noFill/>
          <a:ln>
            <a:noFill/>
          </a:ln>
        </p:spPr>
        <p:txBody>
          <a:bodyPr anchorCtr="0" anchor="t" bIns="45700" lIns="91425" spcFirstLastPara="1" rIns="91425" wrap="square" tIns="45700">
            <a:spAutoFit/>
          </a:bodyPr>
          <a:lstStyle/>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330" name="Google Shape;1330;p127"/>
          <p:cNvPicPr preferRelativeResize="0"/>
          <p:nvPr/>
        </p:nvPicPr>
        <p:blipFill rotWithShape="1">
          <a:blip r:embed="rId6">
            <a:alphaModFix/>
          </a:blip>
          <a:srcRect b="0" l="0" r="0" t="0"/>
          <a:stretch/>
        </p:blipFill>
        <p:spPr>
          <a:xfrm>
            <a:off x="1056253" y="915623"/>
            <a:ext cx="7013882" cy="2862283"/>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12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36" name="Google Shape;1336;p12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337" name="Google Shape;1337;p12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338" name="Google Shape;1338;p12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39" name="Google Shape;1339;p12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Hasil:</a:t>
            </a:r>
            <a:endParaRPr b="1" i="0" sz="2800" u="none" cap="none" strike="noStrike">
              <a:solidFill>
                <a:srgbClr val="002060"/>
              </a:solidFill>
              <a:latin typeface="Arial"/>
              <a:ea typeface="Arial"/>
              <a:cs typeface="Arial"/>
              <a:sym typeface="Arial"/>
            </a:endParaRPr>
          </a:p>
        </p:txBody>
      </p:sp>
      <p:pic>
        <p:nvPicPr>
          <p:cNvPr descr="Class pada ES5" id="1340" name="Google Shape;1340;p128"/>
          <p:cNvPicPr preferRelativeResize="0"/>
          <p:nvPr/>
        </p:nvPicPr>
        <p:blipFill rotWithShape="1">
          <a:blip r:embed="rId6">
            <a:alphaModFix/>
          </a:blip>
          <a:srcRect b="0" l="0" r="0" t="0"/>
          <a:stretch/>
        </p:blipFill>
        <p:spPr>
          <a:xfrm>
            <a:off x="1014814" y="953462"/>
            <a:ext cx="7096760" cy="38459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02" name="Google Shape;202;p2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03" name="Google Shape;203;p2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04" name="Google Shape;204;p2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05" name="Google Shape;205;p29"/>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3. Percabangan </a:t>
            </a:r>
            <a:r>
              <a:rPr b="1" i="1" lang="en-US" sz="2800" u="none" cap="none" strike="noStrike">
                <a:solidFill>
                  <a:srgbClr val="002060"/>
                </a:solidFill>
                <a:latin typeface="Cambria"/>
                <a:ea typeface="Cambria"/>
                <a:cs typeface="Cambria"/>
                <a:sym typeface="Cambria"/>
              </a:rPr>
              <a:t>if/else/if</a:t>
            </a:r>
            <a:br>
              <a:rPr b="1" i="0" lang="en-US" sz="2800" u="none" cap="none" strike="noStrike">
                <a:solidFill>
                  <a:srgbClr val="002060"/>
                </a:solidFill>
                <a:latin typeface="Cambria"/>
                <a:ea typeface="Cambria"/>
                <a:cs typeface="Cambria"/>
                <a:sym typeface="Cambria"/>
              </a:rPr>
            </a:br>
            <a:endParaRPr b="1" i="0" sz="2800" u="none" cap="none" strike="noStrike">
              <a:solidFill>
                <a:srgbClr val="002060"/>
              </a:solidFill>
              <a:latin typeface="Cambria"/>
              <a:ea typeface="Cambria"/>
              <a:cs typeface="Cambria"/>
              <a:sym typeface="Cambria"/>
            </a:endParaRPr>
          </a:p>
        </p:txBody>
      </p:sp>
      <p:sp>
        <p:nvSpPr>
          <p:cNvPr id="206" name="Google Shape;206;p29"/>
          <p:cNvSpPr/>
          <p:nvPr/>
        </p:nvSpPr>
        <p:spPr>
          <a:xfrm>
            <a:off x="331180" y="876953"/>
            <a:ext cx="4240820" cy="2862282"/>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Percabangan if/else/if merupakan percabangan yang memiliki lebih dari dua blok pilihan.</a:t>
            </a:r>
            <a:endParaRPr b="0" i="0" sz="14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Coba perhatikan flowchart berikut:</a:t>
            </a:r>
            <a:endParaRPr b="0" i="0" sz="14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Perhatikan blok yang diberi warna, Ini adalah blok untuk percabangan if/else/if. Kita bisa menambahkan berapapun blok yang kita inginkan.</a:t>
            </a:r>
            <a:endParaRPr b="0" i="0" sz="1400" u="none" cap="none" strike="noStrike">
              <a:solidFill>
                <a:srgbClr val="000000"/>
              </a:solidFill>
              <a:latin typeface="Cambria"/>
              <a:ea typeface="Cambria"/>
              <a:cs typeface="Cambria"/>
              <a:sym typeface="Cambria"/>
            </a:endParaRPr>
          </a:p>
        </p:txBody>
      </p:sp>
      <p:pic>
        <p:nvPicPr>
          <p:cNvPr descr="Flowchart percabangan if/else/if" id="207" name="Google Shape;207;p29"/>
          <p:cNvPicPr preferRelativeResize="0"/>
          <p:nvPr/>
        </p:nvPicPr>
        <p:blipFill rotWithShape="1">
          <a:blip r:embed="rId6">
            <a:alphaModFix/>
          </a:blip>
          <a:srcRect b="0" l="0" r="0" t="0"/>
          <a:stretch/>
        </p:blipFill>
        <p:spPr>
          <a:xfrm>
            <a:off x="5410167" y="778321"/>
            <a:ext cx="2735265" cy="4246429"/>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pic>
        <p:nvPicPr>
          <p:cNvPr id="1345" name="Google Shape;1345;p12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46" name="Google Shape;1346;p12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347" name="Google Shape;1347;p12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348" name="Google Shape;1348;p12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49" name="Google Shape;1349;p129"/>
          <p:cNvSpPr/>
          <p:nvPr/>
        </p:nvSpPr>
        <p:spPr>
          <a:xfrm>
            <a:off x="331180" y="876953"/>
            <a:ext cx="8464028" cy="2031285"/>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Pada contoh yang tadi, kota membuat obyek dengan kata kunci </a:t>
            </a:r>
            <a:r>
              <a:rPr b="0" i="0" lang="en-US" sz="1800" u="none" cap="none" strike="noStrike">
                <a:solidFill>
                  <a:srgbClr val="FF0000"/>
                </a:solidFill>
                <a:latin typeface="Cambria"/>
                <a:ea typeface="Cambria"/>
                <a:cs typeface="Cambria"/>
                <a:sym typeface="Cambria"/>
              </a:rPr>
              <a:t>new</a:t>
            </a:r>
            <a:r>
              <a:rPr b="0" i="0" lang="en-US" sz="1800" u="none" cap="none" strike="noStrike">
                <a:solidFill>
                  <a:srgbClr val="000000"/>
                </a:solidFill>
                <a:latin typeface="Cambria"/>
                <a:ea typeface="Cambria"/>
                <a:cs typeface="Cambria"/>
                <a:sym typeface="Cambria"/>
              </a:rPr>
              <a:t>, lalu diberikan parameter </a:t>
            </a:r>
            <a:r>
              <a:rPr b="0" i="0" lang="en-US" sz="1800" u="none" cap="none" strike="noStrike">
                <a:solidFill>
                  <a:srgbClr val="FF0000"/>
                </a:solidFill>
                <a:latin typeface="Cambria"/>
                <a:ea typeface="Cambria"/>
                <a:cs typeface="Cambria"/>
                <a:sym typeface="Cambria"/>
              </a:rPr>
              <a:t>firstName</a:t>
            </a:r>
            <a:r>
              <a:rPr b="0" i="0" lang="en-US" sz="1800" u="none" cap="none" strike="noStrike">
                <a:solidFill>
                  <a:srgbClr val="000000"/>
                </a:solidFill>
                <a:latin typeface="Cambria"/>
                <a:ea typeface="Cambria"/>
                <a:cs typeface="Cambria"/>
                <a:sym typeface="Cambria"/>
              </a:rPr>
              <a:t> dan </a:t>
            </a:r>
            <a:r>
              <a:rPr b="0" i="0" lang="en-US" sz="1800" u="none" cap="none" strike="noStrike">
                <a:solidFill>
                  <a:srgbClr val="FF0000"/>
                </a:solidFill>
                <a:latin typeface="Cambria"/>
                <a:ea typeface="Cambria"/>
                <a:cs typeface="Cambria"/>
                <a:sym typeface="Cambria"/>
              </a:rPr>
              <a:t>lastName</a:t>
            </a:r>
            <a:r>
              <a:rPr b="0" i="0" lang="en-US" sz="1800" u="none" cap="none" strike="noStrike">
                <a:solidFill>
                  <a:srgbClr val="000000"/>
                </a:solidFill>
                <a:latin typeface="Cambria"/>
                <a:ea typeface="Cambria"/>
                <a:cs typeface="Cambria"/>
                <a:sym typeface="Cambria"/>
              </a:rPr>
              <a:t>.</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Maka dari itu, berapapun obyek yang ingin dibuat cukup gunakan kata kunci </a:t>
            </a:r>
            <a:r>
              <a:rPr b="0" i="0" lang="en-US" sz="1800" u="none" cap="none" strike="noStrike">
                <a:solidFill>
                  <a:srgbClr val="FF0000"/>
                </a:solidFill>
                <a:latin typeface="Cambria"/>
                <a:ea typeface="Cambria"/>
                <a:cs typeface="Cambria"/>
                <a:sym typeface="Cambria"/>
              </a:rPr>
              <a:t>new.</a:t>
            </a:r>
            <a:endParaRPr b="0" i="0" sz="1800" u="none" cap="none" strike="noStrike">
              <a:solidFill>
                <a:srgbClr val="FF0000"/>
              </a:solidFill>
              <a:latin typeface="Cambria"/>
              <a:ea typeface="Cambria"/>
              <a:cs typeface="Cambria"/>
              <a:sym typeface="Cambria"/>
            </a:endParaRPr>
          </a:p>
        </p:txBody>
      </p:sp>
      <p:pic>
        <p:nvPicPr>
          <p:cNvPr id="1350" name="Google Shape;1350;p129"/>
          <p:cNvPicPr preferRelativeResize="0"/>
          <p:nvPr/>
        </p:nvPicPr>
        <p:blipFill rotWithShape="1">
          <a:blip r:embed="rId6">
            <a:alphaModFix/>
          </a:blip>
          <a:srcRect b="0" l="0" r="0" t="0"/>
          <a:stretch/>
        </p:blipFill>
        <p:spPr>
          <a:xfrm>
            <a:off x="695982" y="1615311"/>
            <a:ext cx="7449451" cy="554567"/>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pic>
        <p:nvPicPr>
          <p:cNvPr id="1355" name="Google Shape;1355;p13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56" name="Google Shape;1356;p13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357" name="Google Shape;1357;p13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358" name="Google Shape;1358;p13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59" name="Google Shape;1359;p130"/>
          <p:cNvSpPr/>
          <p:nvPr/>
        </p:nvSpPr>
        <p:spPr>
          <a:xfrm>
            <a:off x="1746891" y="2293358"/>
            <a:ext cx="5650217"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17347D"/>
                </a:solidFill>
                <a:latin typeface="Arial"/>
                <a:ea typeface="Arial"/>
                <a:cs typeface="Arial"/>
                <a:sym typeface="Arial"/>
              </a:rPr>
              <a:t>Obyek Math</a:t>
            </a:r>
            <a:endParaRPr b="1" i="0" sz="2800" u="none" cap="none" strike="noStrike">
              <a:solidFill>
                <a:srgbClr val="243A62"/>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pic>
        <p:nvPicPr>
          <p:cNvPr id="1364" name="Google Shape;1364;p13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65" name="Google Shape;1365;p13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366" name="Google Shape;1366;p13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367" name="Google Shape;1367;p13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68" name="Google Shape;1368;p131"/>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Pengenalan </a:t>
            </a:r>
            <a:endParaRPr b="1" i="0" sz="2800" u="none" cap="none" strike="noStrike">
              <a:solidFill>
                <a:srgbClr val="002060"/>
              </a:solidFill>
              <a:latin typeface="Arial"/>
              <a:ea typeface="Arial"/>
              <a:cs typeface="Arial"/>
              <a:sym typeface="Arial"/>
            </a:endParaRPr>
          </a:p>
        </p:txBody>
      </p:sp>
      <p:sp>
        <p:nvSpPr>
          <p:cNvPr id="1369" name="Google Shape;1369;p131"/>
          <p:cNvSpPr/>
          <p:nvPr/>
        </p:nvSpPr>
        <p:spPr>
          <a:xfrm>
            <a:off x="331175" y="876950"/>
            <a:ext cx="4123800" cy="2585400"/>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Objek Math adalah objek yang berisi fungsi-fungsi matematika dan beberapa konstanta untuk melakukan perhitungan matematika seperti sin, cos, tan, eksponen, akar kuadrat, dll. </a:t>
            </a:r>
            <a:endParaRPr b="0" i="0" sz="14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Ini adalah fungsi-fungsi yang umum digunakan dalam perhitungan matematis.</a:t>
            </a:r>
            <a:endParaRPr b="0" i="0" sz="14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id="1370" name="Google Shape;1370;p131"/>
          <p:cNvPicPr preferRelativeResize="0"/>
          <p:nvPr/>
        </p:nvPicPr>
        <p:blipFill rotWithShape="1">
          <a:blip r:embed="rId6">
            <a:alphaModFix/>
          </a:blip>
          <a:srcRect b="0" l="0" r="0" t="0"/>
          <a:stretch/>
        </p:blipFill>
        <p:spPr>
          <a:xfrm>
            <a:off x="4762610" y="876953"/>
            <a:ext cx="4381389" cy="302978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pic>
        <p:nvPicPr>
          <p:cNvPr id="1375" name="Google Shape;1375;p13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76" name="Google Shape;1376;p13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377" name="Google Shape;1377;p13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378" name="Google Shape;1378;p13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79" name="Google Shape;1379;p132"/>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Fungsi Trigonometri di Javascript</a:t>
            </a:r>
            <a:br>
              <a:rPr b="1" i="0" lang="en-US" sz="2400" u="none" cap="none" strike="noStrike">
                <a:solidFill>
                  <a:srgbClr val="002060"/>
                </a:solidFill>
                <a:latin typeface="Arial"/>
                <a:ea typeface="Arial"/>
                <a:cs typeface="Arial"/>
                <a:sym typeface="Arial"/>
              </a:rPr>
            </a:br>
            <a:endParaRPr b="1" i="0" sz="2400" u="none" cap="none" strike="noStrike">
              <a:solidFill>
                <a:srgbClr val="002060"/>
              </a:solidFill>
              <a:latin typeface="Arial"/>
              <a:ea typeface="Arial"/>
              <a:cs typeface="Arial"/>
              <a:sym typeface="Arial"/>
            </a:endParaRPr>
          </a:p>
        </p:txBody>
      </p:sp>
      <p:sp>
        <p:nvSpPr>
          <p:cNvPr id="1380" name="Google Shape;1380;p132"/>
          <p:cNvSpPr/>
          <p:nvPr/>
        </p:nvSpPr>
        <p:spPr>
          <a:xfrm>
            <a:off x="331180" y="876953"/>
            <a:ext cx="8464028" cy="2585283"/>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Trigonometri adalah cabang ilmu matematika yang mempelajari tentang sudut dan panjang pada segitiga.</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Dalam dunia komputer, ilmu ini biasanya diimplementasikan dalam komputer grafis.</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Di objek Math terdapat fungsi-fungsi untuk menghitung trigonometri. Misalkan untuk menghitung nilai sin dari 10, maka dapat ditulis seperti ini:</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id="1381" name="Google Shape;1381;p132"/>
          <p:cNvPicPr preferRelativeResize="0"/>
          <p:nvPr/>
        </p:nvPicPr>
        <p:blipFill rotWithShape="1">
          <a:blip r:embed="rId6">
            <a:alphaModFix/>
          </a:blip>
          <a:srcRect b="0" l="0" r="0" t="0"/>
          <a:stretch/>
        </p:blipFill>
        <p:spPr>
          <a:xfrm>
            <a:off x="2289470" y="3291839"/>
            <a:ext cx="4547447" cy="554567"/>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pic>
        <p:nvPicPr>
          <p:cNvPr id="1386" name="Google Shape;1386;p13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87" name="Google Shape;1387;p13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388" name="Google Shape;1388;p13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389" name="Google Shape;1389;p13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90" name="Google Shape;1390;p133"/>
          <p:cNvSpPr/>
          <p:nvPr/>
        </p:nvSpPr>
        <p:spPr>
          <a:xfrm>
            <a:off x="331180" y="876953"/>
            <a:ext cx="8464028" cy="646290"/>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Variabel n akan berisi -0.5440211108893698 karena sin 10 adalah -0.5.</a:t>
            </a:r>
            <a:endParaRPr b="0" i="0" sz="14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descr="Trigonometri console javascript" id="1391" name="Google Shape;1391;p133"/>
          <p:cNvPicPr preferRelativeResize="0"/>
          <p:nvPr/>
        </p:nvPicPr>
        <p:blipFill rotWithShape="1">
          <a:blip r:embed="rId6">
            <a:alphaModFix/>
          </a:blip>
          <a:srcRect b="0" l="0" r="0" t="0"/>
          <a:stretch/>
        </p:blipFill>
        <p:spPr>
          <a:xfrm>
            <a:off x="2201959" y="1523243"/>
            <a:ext cx="4740081" cy="3198253"/>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pic>
        <p:nvPicPr>
          <p:cNvPr id="1396" name="Google Shape;1396;p13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97" name="Google Shape;1397;p13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398" name="Google Shape;1398;p13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399" name="Google Shape;1399;p13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400" name="Google Shape;1400;p134"/>
          <p:cNvSpPr/>
          <p:nvPr/>
        </p:nvSpPr>
        <p:spPr>
          <a:xfrm>
            <a:off x="331181" y="118750"/>
            <a:ext cx="5650217"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Arial"/>
                <a:ea typeface="Arial"/>
                <a:cs typeface="Arial"/>
                <a:sym typeface="Arial"/>
              </a:rPr>
              <a:t>Fungsi Logaritma, Pangkat, dan Eksponensial di Javascript</a:t>
            </a:r>
            <a:endParaRPr b="1" i="0" sz="1800" u="none" cap="none" strike="noStrike">
              <a:solidFill>
                <a:srgbClr val="002060"/>
              </a:solidFill>
              <a:latin typeface="Arial"/>
              <a:ea typeface="Arial"/>
              <a:cs typeface="Arial"/>
              <a:sym typeface="Arial"/>
            </a:endParaRPr>
          </a:p>
        </p:txBody>
      </p:sp>
      <p:sp>
        <p:nvSpPr>
          <p:cNvPr id="1401" name="Google Shape;1401;p134"/>
          <p:cNvSpPr/>
          <p:nvPr/>
        </p:nvSpPr>
        <p:spPr>
          <a:xfrm>
            <a:off x="331180" y="876953"/>
            <a:ext cx="4240800" cy="2862300"/>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Logaritma adalah operasi matematika yang merupakan kebalikan (atau invers) dari eksponen atau pemangkatan. </a:t>
            </a:r>
            <a:endParaRPr b="0" i="0" sz="14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Objek Math di Javascript juga menyediakan fungsi </a:t>
            </a:r>
            <a:r>
              <a:rPr b="0" i="0" lang="en-US" sz="1800" u="none" cap="none" strike="noStrike">
                <a:solidFill>
                  <a:srgbClr val="FF0000"/>
                </a:solidFill>
                <a:latin typeface="Cambria"/>
                <a:ea typeface="Cambria"/>
                <a:cs typeface="Cambria"/>
                <a:sym typeface="Cambria"/>
              </a:rPr>
              <a:t>log()</a:t>
            </a:r>
            <a:r>
              <a:rPr b="0" i="0" lang="en-US" sz="1800" u="none" cap="none" strike="noStrike">
                <a:solidFill>
                  <a:srgbClr val="000000"/>
                </a:solidFill>
                <a:latin typeface="Cambria"/>
                <a:ea typeface="Cambria"/>
                <a:cs typeface="Cambria"/>
                <a:sym typeface="Cambria"/>
              </a:rPr>
              <a:t> untuk logaritma dan </a:t>
            </a:r>
            <a:r>
              <a:rPr b="0" i="0" lang="en-US" sz="1800" u="none" cap="none" strike="noStrike">
                <a:solidFill>
                  <a:srgbClr val="FF0000"/>
                </a:solidFill>
                <a:latin typeface="Cambria"/>
                <a:ea typeface="Cambria"/>
                <a:cs typeface="Cambria"/>
                <a:sym typeface="Cambria"/>
              </a:rPr>
              <a:t>pow()</a:t>
            </a:r>
            <a:r>
              <a:rPr b="0" i="0" lang="en-US" sz="1800" u="none" cap="none" strike="noStrike">
                <a:solidFill>
                  <a:srgbClr val="000000"/>
                </a:solidFill>
                <a:latin typeface="Cambria"/>
                <a:ea typeface="Cambria"/>
                <a:cs typeface="Cambria"/>
                <a:sym typeface="Cambria"/>
              </a:rPr>
              <a:t> untuk pemangkatan.</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descr="Logaritma dan pemangkatan" id="1402" name="Google Shape;1402;p134"/>
          <p:cNvPicPr preferRelativeResize="0"/>
          <p:nvPr/>
        </p:nvPicPr>
        <p:blipFill rotWithShape="1">
          <a:blip r:embed="rId6">
            <a:alphaModFix/>
          </a:blip>
          <a:srcRect b="0" l="0" r="0" t="0"/>
          <a:stretch/>
        </p:blipFill>
        <p:spPr>
          <a:xfrm>
            <a:off x="4936799" y="722050"/>
            <a:ext cx="4097431" cy="3833389"/>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pic>
        <p:nvPicPr>
          <p:cNvPr id="1407" name="Google Shape;1407;p13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408" name="Google Shape;1408;p13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409" name="Google Shape;1409;p13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410" name="Google Shape;1410;p13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411" name="Google Shape;1411;p135"/>
          <p:cNvSpPr/>
          <p:nvPr/>
        </p:nvSpPr>
        <p:spPr>
          <a:xfrm>
            <a:off x="331180" y="876953"/>
            <a:ext cx="8464028" cy="369291"/>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Untuk menghitung exponensial dapat digunakan </a:t>
            </a:r>
            <a:r>
              <a:rPr b="0" i="0" lang="en-US" sz="1800" u="none" cap="none" strike="noStrike">
                <a:solidFill>
                  <a:srgbClr val="FF0000"/>
                </a:solidFill>
                <a:latin typeface="Cambria"/>
                <a:ea typeface="Cambria"/>
                <a:cs typeface="Cambria"/>
                <a:sym typeface="Cambria"/>
              </a:rPr>
              <a:t>exp().</a:t>
            </a:r>
            <a:endParaRPr b="0" i="0" sz="1800" u="none" cap="none" strike="noStrike">
              <a:solidFill>
                <a:srgbClr val="FF0000"/>
              </a:solidFill>
              <a:latin typeface="Cambria"/>
              <a:ea typeface="Cambria"/>
              <a:cs typeface="Cambria"/>
              <a:sym typeface="Cambria"/>
            </a:endParaRPr>
          </a:p>
        </p:txBody>
      </p:sp>
      <p:pic>
        <p:nvPicPr>
          <p:cNvPr descr="Exponensial di Javascript" id="1412" name="Google Shape;1412;p135"/>
          <p:cNvPicPr preferRelativeResize="0"/>
          <p:nvPr/>
        </p:nvPicPr>
        <p:blipFill rotWithShape="1">
          <a:blip r:embed="rId6">
            <a:alphaModFix/>
          </a:blip>
          <a:srcRect b="0" l="0" r="0" t="0"/>
          <a:stretch/>
        </p:blipFill>
        <p:spPr>
          <a:xfrm>
            <a:off x="2173102" y="1315141"/>
            <a:ext cx="5389597" cy="3450413"/>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pic>
        <p:nvPicPr>
          <p:cNvPr id="1417" name="Google Shape;1417;p13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418" name="Google Shape;1418;p13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419" name="Google Shape;1419;p13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420" name="Google Shape;1420;p13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421" name="Google Shape;1421;p136"/>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Fungsi Pembulatan di Javascript</a:t>
            </a:r>
            <a:br>
              <a:rPr b="1" i="0" lang="en-US" sz="2400" u="none" cap="none" strike="noStrike">
                <a:solidFill>
                  <a:srgbClr val="002060"/>
                </a:solidFill>
                <a:latin typeface="Arial"/>
                <a:ea typeface="Arial"/>
                <a:cs typeface="Arial"/>
                <a:sym typeface="Arial"/>
              </a:rPr>
            </a:br>
            <a:endParaRPr b="1" i="0" sz="2400" u="none" cap="none" strike="noStrike">
              <a:solidFill>
                <a:srgbClr val="002060"/>
              </a:solidFill>
              <a:latin typeface="Arial"/>
              <a:ea typeface="Arial"/>
              <a:cs typeface="Arial"/>
              <a:sym typeface="Arial"/>
            </a:endParaRPr>
          </a:p>
        </p:txBody>
      </p:sp>
      <p:sp>
        <p:nvSpPr>
          <p:cNvPr id="1422" name="Google Shape;1422;p136"/>
          <p:cNvSpPr/>
          <p:nvPr/>
        </p:nvSpPr>
        <p:spPr>
          <a:xfrm>
            <a:off x="331175" y="876950"/>
            <a:ext cx="4482300" cy="2493000"/>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Ada beberapa fungsi yang sering digunakan:</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mbria"/>
              <a:ea typeface="Cambria"/>
              <a:cs typeface="Cambria"/>
              <a:sym typeface="Cambria"/>
            </a:endParaRPr>
          </a:p>
          <a:p>
            <a:pPr indent="-342900" lvl="0" marL="571500" marR="0" rtl="0" algn="l">
              <a:lnSpc>
                <a:spcPct val="100000"/>
              </a:lnSpc>
              <a:spcBef>
                <a:spcPts val="0"/>
              </a:spcBef>
              <a:spcAft>
                <a:spcPts val="0"/>
              </a:spcAft>
              <a:buClr>
                <a:srgbClr val="000000"/>
              </a:buClr>
              <a:buSzPts val="1800"/>
              <a:buFont typeface="Cambria"/>
              <a:buAutoNum type="arabicPeriod"/>
            </a:pPr>
            <a:r>
              <a:rPr b="0" i="0" lang="en-US" sz="1800" u="none" cap="none" strike="noStrike">
                <a:solidFill>
                  <a:srgbClr val="FF0000"/>
                </a:solidFill>
                <a:latin typeface="Cambria"/>
                <a:ea typeface="Cambria"/>
                <a:cs typeface="Cambria"/>
                <a:sym typeface="Cambria"/>
              </a:rPr>
              <a:t>floor() </a:t>
            </a:r>
            <a:r>
              <a:rPr b="0" i="0" lang="en-US" sz="1800" u="none" cap="none" strike="noStrike">
                <a:solidFill>
                  <a:srgbClr val="000000"/>
                </a:solidFill>
                <a:latin typeface="Cambria"/>
                <a:ea typeface="Cambria"/>
                <a:cs typeface="Cambria"/>
                <a:sym typeface="Cambria"/>
              </a:rPr>
              <a:t>membulatkan ke bawah;</a:t>
            </a:r>
            <a:endParaRPr b="0" i="0" sz="1400" u="none" cap="none" strike="noStrike">
              <a:solidFill>
                <a:srgbClr val="000000"/>
              </a:solidFill>
              <a:latin typeface="Cambria"/>
              <a:ea typeface="Cambria"/>
              <a:cs typeface="Cambria"/>
              <a:sym typeface="Cambria"/>
            </a:endParaRPr>
          </a:p>
          <a:p>
            <a:pPr indent="-342900" lvl="0" marL="571500" marR="0" rtl="0" algn="l">
              <a:lnSpc>
                <a:spcPct val="100000"/>
              </a:lnSpc>
              <a:spcBef>
                <a:spcPts val="0"/>
              </a:spcBef>
              <a:spcAft>
                <a:spcPts val="0"/>
              </a:spcAft>
              <a:buClr>
                <a:srgbClr val="000000"/>
              </a:buClr>
              <a:buSzPts val="1800"/>
              <a:buFont typeface="Cambria"/>
              <a:buAutoNum type="arabicPeriod"/>
            </a:pPr>
            <a:r>
              <a:rPr b="0" i="0" lang="en-US" sz="1800" u="none" cap="none" strike="noStrike">
                <a:solidFill>
                  <a:srgbClr val="FF0000"/>
                </a:solidFill>
                <a:latin typeface="Cambria"/>
                <a:ea typeface="Cambria"/>
                <a:cs typeface="Cambria"/>
                <a:sym typeface="Cambria"/>
              </a:rPr>
              <a:t>round() </a:t>
            </a:r>
            <a:r>
              <a:rPr b="0" i="0" lang="en-US" sz="1800" u="none" cap="none" strike="noStrike">
                <a:solidFill>
                  <a:srgbClr val="000000"/>
                </a:solidFill>
                <a:latin typeface="Cambria"/>
                <a:ea typeface="Cambria"/>
                <a:cs typeface="Cambria"/>
                <a:sym typeface="Cambria"/>
              </a:rPr>
              <a:t>membulatkan ke yang terdekat, bisa ke bawah dan ke atas;</a:t>
            </a:r>
            <a:endParaRPr b="0" i="0" sz="1400" u="none" cap="none" strike="noStrike">
              <a:solidFill>
                <a:srgbClr val="000000"/>
              </a:solidFill>
              <a:latin typeface="Cambria"/>
              <a:ea typeface="Cambria"/>
              <a:cs typeface="Cambria"/>
              <a:sym typeface="Cambria"/>
            </a:endParaRPr>
          </a:p>
          <a:p>
            <a:pPr indent="-342900" lvl="0" marL="571500" marR="0" rtl="0" algn="l">
              <a:lnSpc>
                <a:spcPct val="100000"/>
              </a:lnSpc>
              <a:spcBef>
                <a:spcPts val="0"/>
              </a:spcBef>
              <a:spcAft>
                <a:spcPts val="0"/>
              </a:spcAft>
              <a:buClr>
                <a:srgbClr val="000000"/>
              </a:buClr>
              <a:buSzPts val="1800"/>
              <a:buFont typeface="Cambria"/>
              <a:buAutoNum type="arabicPeriod"/>
            </a:pPr>
            <a:r>
              <a:rPr b="0" i="0" lang="en-US" sz="1800" u="none" cap="none" strike="noStrike">
                <a:solidFill>
                  <a:srgbClr val="FF0000"/>
                </a:solidFill>
                <a:latin typeface="Cambria"/>
                <a:ea typeface="Cambria"/>
                <a:cs typeface="Cambria"/>
                <a:sym typeface="Cambria"/>
              </a:rPr>
              <a:t>ceil() </a:t>
            </a:r>
            <a:r>
              <a:rPr b="0" i="0" lang="en-US" sz="1800" u="none" cap="none" strike="noStrike">
                <a:solidFill>
                  <a:srgbClr val="000000"/>
                </a:solidFill>
                <a:latin typeface="Cambria"/>
                <a:ea typeface="Cambria"/>
                <a:cs typeface="Cambria"/>
                <a:sym typeface="Cambria"/>
              </a:rPr>
              <a:t>membulatkan ke atas.</a:t>
            </a:r>
            <a:endParaRPr b="0" i="0" sz="14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descr="Pembulatan bilangan di javascript" id="1423" name="Google Shape;1423;p136"/>
          <p:cNvPicPr preferRelativeResize="0"/>
          <p:nvPr/>
        </p:nvPicPr>
        <p:blipFill rotWithShape="1">
          <a:blip r:embed="rId6">
            <a:alphaModFix/>
          </a:blip>
          <a:srcRect b="0" l="0" r="0" t="0"/>
          <a:stretch/>
        </p:blipFill>
        <p:spPr>
          <a:xfrm>
            <a:off x="4950157" y="876954"/>
            <a:ext cx="3658048" cy="3846122"/>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pic>
        <p:nvPicPr>
          <p:cNvPr id="1428" name="Google Shape;1428;p13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429" name="Google Shape;1429;p13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430" name="Google Shape;1430;p13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431" name="Google Shape;1431;p13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432" name="Google Shape;1432;p137"/>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Fungsi Akar di Javascript</a:t>
            </a:r>
            <a:br>
              <a:rPr b="1" i="0" lang="en-US" sz="2800" u="none" cap="none" strike="noStrike">
                <a:solidFill>
                  <a:srgbClr val="002060"/>
                </a:solidFill>
                <a:latin typeface="Arial"/>
                <a:ea typeface="Arial"/>
                <a:cs typeface="Arial"/>
                <a:sym typeface="Arial"/>
              </a:rPr>
            </a:br>
            <a:endParaRPr b="1" i="0" sz="2800" u="none" cap="none" strike="noStrike">
              <a:solidFill>
                <a:srgbClr val="002060"/>
              </a:solidFill>
              <a:latin typeface="Arial"/>
              <a:ea typeface="Arial"/>
              <a:cs typeface="Arial"/>
              <a:sym typeface="Arial"/>
            </a:endParaRPr>
          </a:p>
        </p:txBody>
      </p:sp>
      <p:sp>
        <p:nvSpPr>
          <p:cNvPr id="1433" name="Google Shape;1433;p137"/>
          <p:cNvSpPr/>
          <p:nvPr/>
        </p:nvSpPr>
        <p:spPr>
          <a:xfrm>
            <a:off x="331180" y="876953"/>
            <a:ext cx="4240820" cy="923289"/>
          </a:xfrm>
          <a:prstGeom prst="rect">
            <a:avLst/>
          </a:prstGeom>
          <a:noFill/>
          <a:ln>
            <a:noFill/>
          </a:ln>
        </p:spPr>
        <p:txBody>
          <a:bodyPr anchorCtr="0" anchor="t" bIns="45700" lIns="91425" spcFirstLastPara="1" rIns="91425" wrap="square" tIns="45700">
            <a:spAutoFit/>
          </a:bodyPr>
          <a:lstStyle/>
          <a:p>
            <a:pPr indent="-228600" lvl="0" marL="3429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Fungsi akar menggunakan fungsi </a:t>
            </a:r>
            <a:r>
              <a:rPr b="0" i="0" lang="en-US" sz="1800" u="none" cap="none" strike="noStrike">
                <a:solidFill>
                  <a:srgbClr val="FF0000"/>
                </a:solidFill>
                <a:latin typeface="Arial"/>
                <a:ea typeface="Arial"/>
                <a:cs typeface="Arial"/>
                <a:sym typeface="Arial"/>
              </a:rPr>
              <a:t>sqrt()</a:t>
            </a:r>
            <a:endParaRPr b="0" i="0" sz="1800" u="none" cap="none" strike="noStrike">
              <a:solidFill>
                <a:srgbClr val="FF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34" name="Google Shape;1434;p137"/>
          <p:cNvSpPr/>
          <p:nvPr/>
        </p:nvSpPr>
        <p:spPr>
          <a:xfrm>
            <a:off x="4081179" y="888360"/>
            <a:ext cx="4241546" cy="369332"/>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Sementara kubik menggunakan </a:t>
            </a:r>
            <a:r>
              <a:rPr b="0" i="0" lang="en-US" sz="1800" u="none" cap="none" strike="noStrike">
                <a:solidFill>
                  <a:srgbClr val="FF0000"/>
                </a:solidFill>
                <a:latin typeface="Arial"/>
                <a:ea typeface="Arial"/>
                <a:cs typeface="Arial"/>
                <a:sym typeface="Arial"/>
              </a:rPr>
              <a:t>cbrt()</a:t>
            </a:r>
            <a:endParaRPr b="0" i="0" sz="1800" u="none" cap="none" strike="noStrike">
              <a:solidFill>
                <a:srgbClr val="FF0000"/>
              </a:solidFill>
              <a:latin typeface="Arial"/>
              <a:ea typeface="Arial"/>
              <a:cs typeface="Arial"/>
              <a:sym typeface="Arial"/>
            </a:endParaRPr>
          </a:p>
        </p:txBody>
      </p:sp>
      <p:pic>
        <p:nvPicPr>
          <p:cNvPr descr="Akar kuadrat di Javascript" id="1435" name="Google Shape;1435;p137"/>
          <p:cNvPicPr preferRelativeResize="0"/>
          <p:nvPr/>
        </p:nvPicPr>
        <p:blipFill rotWithShape="1">
          <a:blip r:embed="rId6">
            <a:alphaModFix/>
          </a:blip>
          <a:srcRect b="0" l="0" r="0" t="0"/>
          <a:stretch/>
        </p:blipFill>
        <p:spPr>
          <a:xfrm>
            <a:off x="445445" y="1511766"/>
            <a:ext cx="3721100" cy="3454400"/>
          </a:xfrm>
          <a:prstGeom prst="rect">
            <a:avLst/>
          </a:prstGeom>
          <a:noFill/>
          <a:ln>
            <a:noFill/>
          </a:ln>
        </p:spPr>
      </p:pic>
      <p:pic>
        <p:nvPicPr>
          <p:cNvPr descr="Akar kubik" id="1436" name="Google Shape;1436;p137"/>
          <p:cNvPicPr preferRelativeResize="0"/>
          <p:nvPr/>
        </p:nvPicPr>
        <p:blipFill rotWithShape="1">
          <a:blip r:embed="rId7">
            <a:alphaModFix/>
          </a:blip>
          <a:srcRect b="0" l="0" r="0" t="0"/>
          <a:stretch/>
        </p:blipFill>
        <p:spPr>
          <a:xfrm>
            <a:off x="4280810" y="1664604"/>
            <a:ext cx="3842284" cy="1992296"/>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pic>
        <p:nvPicPr>
          <p:cNvPr id="1441" name="Google Shape;1441;p13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442" name="Google Shape;1442;p13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443" name="Google Shape;1443;p13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444" name="Google Shape;1444;p13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445" name="Google Shape;1445;p138"/>
          <p:cNvSpPr/>
          <p:nvPr/>
        </p:nvSpPr>
        <p:spPr>
          <a:xfrm>
            <a:off x="331180" y="876953"/>
            <a:ext cx="4240820" cy="1477287"/>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untuk akar </a:t>
            </a:r>
            <a:r>
              <a:rPr b="0" i="0" lang="en-US" sz="1800" u="none" cap="none" strike="noStrike">
                <a:solidFill>
                  <a:srgbClr val="FF0000"/>
                </a:solidFill>
                <a:latin typeface="Arial"/>
                <a:ea typeface="Arial"/>
                <a:cs typeface="Arial"/>
                <a:sym typeface="Arial"/>
              </a:rPr>
              <a:t>n </a:t>
            </a:r>
            <a:r>
              <a:rPr b="0" i="0" lang="en-US" sz="1800" u="none" cap="none" strike="noStrike">
                <a:solidFill>
                  <a:srgbClr val="000000"/>
                </a:solidFill>
                <a:latin typeface="Arial"/>
                <a:ea typeface="Arial"/>
                <a:cs typeface="Arial"/>
                <a:sym typeface="Arial"/>
              </a:rPr>
              <a:t>atau </a:t>
            </a:r>
            <a:r>
              <a:rPr b="0" i="0" lang="en-US" sz="1800" u="none" cap="none" strike="noStrike">
                <a:solidFill>
                  <a:srgbClr val="FF0000"/>
                </a:solidFill>
                <a:latin typeface="Arial"/>
                <a:ea typeface="Arial"/>
                <a:cs typeface="Arial"/>
                <a:sym typeface="Arial"/>
              </a:rPr>
              <a:t>nth</a:t>
            </a:r>
            <a:r>
              <a:rPr b="0" i="0" lang="en-US" sz="1800" u="none" cap="none" strike="noStrike">
                <a:solidFill>
                  <a:srgbClr val="000000"/>
                </a:solidFill>
                <a:latin typeface="Arial"/>
                <a:ea typeface="Arial"/>
                <a:cs typeface="Arial"/>
                <a:sym typeface="Arial"/>
              </a:rPr>
              <a:t> root, dapat dihitung menggunakan fungsi </a:t>
            </a:r>
            <a:r>
              <a:rPr b="0" i="0" lang="en-US" sz="1800" u="none" cap="none" strike="noStrike">
                <a:solidFill>
                  <a:srgbClr val="FF0000"/>
                </a:solidFill>
                <a:latin typeface="Arial"/>
                <a:ea typeface="Arial"/>
                <a:cs typeface="Arial"/>
                <a:sym typeface="Arial"/>
              </a:rPr>
              <a:t>pow()</a:t>
            </a:r>
            <a:r>
              <a:rPr b="0" i="0" lang="en-US" sz="1800" u="none" cap="none" strike="noStrike">
                <a:solidFill>
                  <a:srgbClr val="000000"/>
                </a:solidFill>
                <a:latin typeface="Arial"/>
                <a:ea typeface="Arial"/>
                <a:cs typeface="Arial"/>
                <a:sym typeface="Arial"/>
              </a:rPr>
              <a:t> yang di akali. Contoh:</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446" name="Google Shape;1446;p138"/>
          <p:cNvPicPr preferRelativeResize="0"/>
          <p:nvPr/>
        </p:nvPicPr>
        <p:blipFill rotWithShape="1">
          <a:blip r:embed="rId6">
            <a:alphaModFix/>
          </a:blip>
          <a:srcRect b="0" l="0" r="0" t="0"/>
          <a:stretch/>
        </p:blipFill>
        <p:spPr>
          <a:xfrm>
            <a:off x="810932" y="2044699"/>
            <a:ext cx="3281315" cy="527051"/>
          </a:xfrm>
          <a:prstGeom prst="rect">
            <a:avLst/>
          </a:prstGeom>
          <a:noFill/>
          <a:ln>
            <a:noFill/>
          </a:ln>
        </p:spPr>
      </p:pic>
      <p:pic>
        <p:nvPicPr>
          <p:cNvPr descr="Akar n" id="1447" name="Google Shape;1447;p138"/>
          <p:cNvPicPr preferRelativeResize="0"/>
          <p:nvPr/>
        </p:nvPicPr>
        <p:blipFill rotWithShape="1">
          <a:blip r:embed="rId7">
            <a:alphaModFix/>
          </a:blip>
          <a:srcRect b="0" l="0" r="0" t="0"/>
          <a:stretch/>
        </p:blipFill>
        <p:spPr>
          <a:xfrm>
            <a:off x="4916768" y="1458863"/>
            <a:ext cx="3416300" cy="2832100"/>
          </a:xfrm>
          <a:prstGeom prst="rect">
            <a:avLst/>
          </a:prstGeom>
          <a:noFill/>
          <a:ln>
            <a:noFill/>
          </a:ln>
        </p:spPr>
      </p:pic>
      <p:sp>
        <p:nvSpPr>
          <p:cNvPr id="1448" name="Google Shape;1448;p138"/>
          <p:cNvSpPr/>
          <p:nvPr/>
        </p:nvSpPr>
        <p:spPr>
          <a:xfrm>
            <a:off x="695982" y="4468837"/>
            <a:ext cx="7823178" cy="64633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Arial"/>
                <a:ea typeface="Arial"/>
                <a:cs typeface="Arial"/>
                <a:sym typeface="Arial"/>
              </a:rPr>
              <a:t>n</a:t>
            </a:r>
            <a:r>
              <a:rPr b="0" i="0" lang="en-US" sz="1800" u="none" cap="none" strike="noStrike">
                <a:solidFill>
                  <a:srgbClr val="000000"/>
                </a:solidFill>
                <a:latin typeface="Arial"/>
                <a:ea typeface="Arial"/>
                <a:cs typeface="Arial"/>
                <a:sym typeface="Arial"/>
              </a:rPr>
              <a:t> adalah nilai yang dicari, </a:t>
            </a:r>
            <a:r>
              <a:rPr b="0" i="0" lang="en-US" sz="1800" u="none" cap="none" strike="noStrike">
                <a:solidFill>
                  <a:srgbClr val="FF0000"/>
                </a:solidFill>
                <a:latin typeface="Arial"/>
                <a:ea typeface="Arial"/>
                <a:cs typeface="Arial"/>
                <a:sym typeface="Arial"/>
              </a:rPr>
              <a:t>root</a:t>
            </a:r>
            <a:r>
              <a:rPr b="0" i="0" lang="en-US" sz="1800" u="none" cap="none" strike="noStrike">
                <a:solidFill>
                  <a:srgbClr val="000000"/>
                </a:solidFill>
                <a:latin typeface="Arial"/>
                <a:ea typeface="Arial"/>
                <a:cs typeface="Arial"/>
                <a:sym typeface="Arial"/>
              </a:rPr>
              <a:t> adalah akar dari </a:t>
            </a:r>
            <a:r>
              <a:rPr b="0" i="0" lang="en-US" sz="1800" u="none" cap="none" strike="noStrike">
                <a:solidFill>
                  <a:srgbClr val="FF0000"/>
                </a:solidFill>
                <a:latin typeface="Arial"/>
                <a:ea typeface="Arial"/>
                <a:cs typeface="Arial"/>
                <a:sym typeface="Arial"/>
              </a:rPr>
              <a:t>n</a:t>
            </a:r>
            <a:r>
              <a:rPr b="0" i="0" lang="en-US"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13" name="Google Shape;213;p3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14" name="Google Shape;214;p3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15" name="Google Shape;215;p3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16" name="Google Shape;216;p30"/>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Contoh:</a:t>
            </a:r>
            <a:endParaRPr b="1" i="0" sz="2800" u="none" cap="none" strike="noStrike">
              <a:solidFill>
                <a:srgbClr val="002060"/>
              </a:solidFill>
              <a:latin typeface="Arial"/>
              <a:ea typeface="Arial"/>
              <a:cs typeface="Arial"/>
              <a:sym typeface="Arial"/>
            </a:endParaRPr>
          </a:p>
        </p:txBody>
      </p:sp>
      <p:pic>
        <p:nvPicPr>
          <p:cNvPr id="217" name="Google Shape;217;p30"/>
          <p:cNvPicPr preferRelativeResize="0"/>
          <p:nvPr/>
        </p:nvPicPr>
        <p:blipFill rotWithShape="1">
          <a:blip r:embed="rId6">
            <a:alphaModFix/>
          </a:blip>
          <a:srcRect b="0" l="0" r="0" t="0"/>
          <a:stretch/>
        </p:blipFill>
        <p:spPr>
          <a:xfrm>
            <a:off x="2326298" y="760681"/>
            <a:ext cx="4566942" cy="426407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pic>
        <p:nvPicPr>
          <p:cNvPr id="1453" name="Google Shape;1453;p13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454" name="Google Shape;1454;p13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455" name="Google Shape;1455;p13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456" name="Google Shape;1456;p13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457" name="Google Shape;1457;p139"/>
          <p:cNvSpPr/>
          <p:nvPr/>
        </p:nvSpPr>
        <p:spPr>
          <a:xfrm>
            <a:off x="331181" y="118750"/>
            <a:ext cx="5650217"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Fungsi Random dan Mutlak di Javascript</a:t>
            </a:r>
            <a:br>
              <a:rPr b="1" i="0" lang="en-US" sz="2000" u="none" cap="none" strike="noStrike">
                <a:solidFill>
                  <a:srgbClr val="002060"/>
                </a:solidFill>
                <a:latin typeface="Arial"/>
                <a:ea typeface="Arial"/>
                <a:cs typeface="Arial"/>
                <a:sym typeface="Arial"/>
              </a:rPr>
            </a:br>
            <a:endParaRPr b="1" i="0" sz="2000" u="none" cap="none" strike="noStrike">
              <a:solidFill>
                <a:srgbClr val="002060"/>
              </a:solidFill>
              <a:latin typeface="Arial"/>
              <a:ea typeface="Arial"/>
              <a:cs typeface="Arial"/>
              <a:sym typeface="Arial"/>
            </a:endParaRPr>
          </a:p>
        </p:txBody>
      </p:sp>
      <p:sp>
        <p:nvSpPr>
          <p:cNvPr id="1458" name="Google Shape;1458;p139"/>
          <p:cNvSpPr/>
          <p:nvPr/>
        </p:nvSpPr>
        <p:spPr>
          <a:xfrm>
            <a:off x="331180" y="876953"/>
            <a:ext cx="4240820" cy="923289"/>
          </a:xfrm>
          <a:prstGeom prst="rect">
            <a:avLst/>
          </a:prstGeom>
          <a:noFill/>
          <a:ln>
            <a:noFill/>
          </a:ln>
        </p:spPr>
        <p:txBody>
          <a:bodyPr anchorCtr="0" anchor="t" bIns="45700" lIns="91425" spcFirstLastPara="1" rIns="91425" wrap="square" tIns="45700">
            <a:spAutoFit/>
          </a:bodyPr>
          <a:lstStyle/>
          <a:p>
            <a:pPr indent="-228600" lvl="0" marL="3429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Adalah fungsi yang menghasilkan nilai acak antara </a:t>
            </a:r>
            <a:r>
              <a:rPr b="0" i="0" lang="en-US" sz="1800" u="none" cap="none" strike="noStrike">
                <a:solidFill>
                  <a:srgbClr val="FF0000"/>
                </a:solidFill>
                <a:latin typeface="Arial"/>
                <a:ea typeface="Arial"/>
                <a:cs typeface="Arial"/>
                <a:sym typeface="Arial"/>
              </a:rPr>
              <a:t>0.0</a:t>
            </a:r>
            <a:r>
              <a:rPr b="0" i="0" lang="en-US" sz="1800" u="none" cap="none" strike="noStrike">
                <a:solidFill>
                  <a:srgbClr val="000000"/>
                </a:solidFill>
                <a:latin typeface="Arial"/>
                <a:ea typeface="Arial"/>
                <a:cs typeface="Arial"/>
                <a:sym typeface="Arial"/>
              </a:rPr>
              <a:t> sampai </a:t>
            </a:r>
            <a:r>
              <a:rPr b="0" i="0" lang="en-US" sz="1800" u="none" cap="none" strike="noStrike">
                <a:solidFill>
                  <a:srgbClr val="FF0000"/>
                </a:solidFill>
                <a:latin typeface="Arial"/>
                <a:ea typeface="Arial"/>
                <a:cs typeface="Arial"/>
                <a:sym typeface="Arial"/>
              </a:rPr>
              <a:t>1.0.</a:t>
            </a:r>
            <a:endParaRPr b="0" i="0" sz="1800" u="none" cap="none" strike="noStrike">
              <a:solidFill>
                <a:srgbClr val="FF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fungsi random di javascript" id="1459" name="Google Shape;1459;p139"/>
          <p:cNvPicPr preferRelativeResize="0"/>
          <p:nvPr/>
        </p:nvPicPr>
        <p:blipFill rotWithShape="1">
          <a:blip r:embed="rId6">
            <a:alphaModFix/>
          </a:blip>
          <a:srcRect b="0" l="0" r="0" t="0"/>
          <a:stretch/>
        </p:blipFill>
        <p:spPr>
          <a:xfrm>
            <a:off x="4743828" y="969643"/>
            <a:ext cx="3911600" cy="3072385"/>
          </a:xfrm>
          <a:prstGeom prst="rect">
            <a:avLst/>
          </a:prstGeom>
          <a:noFill/>
          <a:ln>
            <a:noFill/>
          </a:ln>
        </p:spPr>
      </p:pic>
      <p:sp>
        <p:nvSpPr>
          <p:cNvPr id="1460" name="Google Shape;1460;p139"/>
          <p:cNvSpPr/>
          <p:nvPr/>
        </p:nvSpPr>
        <p:spPr>
          <a:xfrm>
            <a:off x="695982" y="3865668"/>
            <a:ext cx="7959446" cy="523220"/>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400"/>
              <a:buFont typeface="Arial"/>
              <a:buNone/>
            </a:pPr>
            <a:r>
              <a:rPr b="0" i="0" lang="en-US" sz="1400" u="none" cap="none" strike="noStrike">
                <a:solidFill>
                  <a:srgbClr val="002060"/>
                </a:solidFill>
                <a:latin typeface="Arial"/>
                <a:ea typeface="Arial"/>
                <a:cs typeface="Arial"/>
                <a:sym typeface="Arial"/>
              </a:rPr>
              <a:t>Jika ingin membuat nilai acak dari rentang nilai tertentu, maka kita bisa menggunakan bantuan fungsi </a:t>
            </a:r>
            <a:r>
              <a:rPr b="0" i="0" lang="en-US" sz="1400" u="none" cap="none" strike="noStrike">
                <a:solidFill>
                  <a:srgbClr val="FF0000"/>
                </a:solidFill>
                <a:latin typeface="Arial"/>
                <a:ea typeface="Arial"/>
                <a:cs typeface="Arial"/>
                <a:sym typeface="Arial"/>
              </a:rPr>
              <a:t>floor() </a:t>
            </a:r>
            <a:r>
              <a:rPr b="0" i="0" lang="en-US" sz="1400" u="none" cap="none" strike="noStrike">
                <a:solidFill>
                  <a:srgbClr val="002060"/>
                </a:solidFill>
                <a:latin typeface="Arial"/>
                <a:ea typeface="Arial"/>
                <a:cs typeface="Arial"/>
                <a:sym typeface="Arial"/>
              </a:rPr>
              <a:t>untuk membulatkan lalu dikali dengan nilai min dan max.</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pic>
        <p:nvPicPr>
          <p:cNvPr id="1465" name="Google Shape;1465;p14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466" name="Google Shape;1466;p14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467" name="Google Shape;1467;p14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468" name="Google Shape;1468;p14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469" name="Google Shape;1469;p140"/>
          <p:cNvSpPr/>
          <p:nvPr/>
        </p:nvSpPr>
        <p:spPr>
          <a:xfrm>
            <a:off x="331180" y="876953"/>
            <a:ext cx="8464028" cy="1477287"/>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Rumusnya akan seperti ini:</a:t>
            </a:r>
            <a:endParaRPr b="0" i="0" sz="14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Yang dapat di bentuk menjadi fungsi:</a:t>
            </a:r>
            <a:endParaRPr b="0" i="0" sz="1800" u="none" cap="none" strike="noStrike">
              <a:solidFill>
                <a:srgbClr val="000000"/>
              </a:solidFill>
              <a:latin typeface="Arial"/>
              <a:ea typeface="Arial"/>
              <a:cs typeface="Arial"/>
              <a:sym typeface="Arial"/>
            </a:endParaRPr>
          </a:p>
        </p:txBody>
      </p:sp>
      <p:pic>
        <p:nvPicPr>
          <p:cNvPr id="1470" name="Google Shape;1470;p140"/>
          <p:cNvPicPr preferRelativeResize="0"/>
          <p:nvPr/>
        </p:nvPicPr>
        <p:blipFill rotWithShape="1">
          <a:blip r:embed="rId6">
            <a:alphaModFix/>
          </a:blip>
          <a:srcRect b="0" l="0" r="0" t="0"/>
          <a:stretch/>
        </p:blipFill>
        <p:spPr>
          <a:xfrm>
            <a:off x="1419333" y="1372506"/>
            <a:ext cx="6582531" cy="433580"/>
          </a:xfrm>
          <a:prstGeom prst="rect">
            <a:avLst/>
          </a:prstGeom>
          <a:noFill/>
          <a:ln>
            <a:noFill/>
          </a:ln>
        </p:spPr>
      </p:pic>
      <p:pic>
        <p:nvPicPr>
          <p:cNvPr id="1471" name="Google Shape;1471;p140"/>
          <p:cNvPicPr preferRelativeResize="0"/>
          <p:nvPr/>
        </p:nvPicPr>
        <p:blipFill rotWithShape="1">
          <a:blip r:embed="rId7">
            <a:alphaModFix/>
          </a:blip>
          <a:srcRect b="0" l="0" r="0" t="0"/>
          <a:stretch/>
        </p:blipFill>
        <p:spPr>
          <a:xfrm>
            <a:off x="1182657" y="2931795"/>
            <a:ext cx="6962776" cy="1122206"/>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pic>
        <p:nvPicPr>
          <p:cNvPr id="1476" name="Google Shape;1476;p14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477" name="Google Shape;1477;p14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478" name="Google Shape;1478;p14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479" name="Google Shape;1479;p14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480" name="Google Shape;1480;p141"/>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Hasil:</a:t>
            </a:r>
            <a:endParaRPr b="1" i="0" sz="2800" u="none" cap="none" strike="noStrike">
              <a:solidFill>
                <a:srgbClr val="002060"/>
              </a:solidFill>
              <a:latin typeface="Arial"/>
              <a:ea typeface="Arial"/>
              <a:cs typeface="Arial"/>
              <a:sym typeface="Arial"/>
            </a:endParaRPr>
          </a:p>
        </p:txBody>
      </p:sp>
      <p:pic>
        <p:nvPicPr>
          <p:cNvPr descr="Random integer" id="1481" name="Google Shape;1481;p141"/>
          <p:cNvPicPr preferRelativeResize="0"/>
          <p:nvPr/>
        </p:nvPicPr>
        <p:blipFill rotWithShape="1">
          <a:blip r:embed="rId6">
            <a:alphaModFix/>
          </a:blip>
          <a:srcRect b="0" l="0" r="0" t="0"/>
          <a:stretch/>
        </p:blipFill>
        <p:spPr>
          <a:xfrm>
            <a:off x="1123928" y="1348740"/>
            <a:ext cx="6878531" cy="2732568"/>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pic>
        <p:nvPicPr>
          <p:cNvPr id="1486" name="Google Shape;1486;p14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487" name="Google Shape;1487;p14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488" name="Google Shape;1488;p14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489" name="Google Shape;1489;p14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490" name="Google Shape;1490;p14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Fungsi Mutlak</a:t>
            </a:r>
            <a:endParaRPr b="1" i="0" sz="2800" u="none" cap="none" strike="noStrike">
              <a:solidFill>
                <a:srgbClr val="002060"/>
              </a:solidFill>
              <a:latin typeface="Arial"/>
              <a:ea typeface="Arial"/>
              <a:cs typeface="Arial"/>
              <a:sym typeface="Arial"/>
            </a:endParaRPr>
          </a:p>
        </p:txBody>
      </p:sp>
      <p:sp>
        <p:nvSpPr>
          <p:cNvPr id="1491" name="Google Shape;1491;p142"/>
          <p:cNvSpPr/>
          <p:nvPr/>
        </p:nvSpPr>
        <p:spPr>
          <a:xfrm>
            <a:off x="331180" y="876953"/>
            <a:ext cx="8464028" cy="2308284"/>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adalah fungsi yang menghasilkan nilai mutlak atau </a:t>
            </a:r>
            <a:r>
              <a:rPr b="0" i="1" lang="en-US" sz="1800" u="none" cap="none" strike="noStrike">
                <a:solidFill>
                  <a:srgbClr val="000000"/>
                </a:solidFill>
                <a:latin typeface="Arial"/>
                <a:ea typeface="Arial"/>
                <a:cs typeface="Arial"/>
                <a:sym typeface="Arial"/>
              </a:rPr>
              <a:t>absolute</a:t>
            </a:r>
            <a:r>
              <a:rPr b="0" i="0" lang="en-US" sz="1800" u="none" cap="none" strike="noStrike">
                <a:solidFill>
                  <a:srgbClr val="000000"/>
                </a:solidFill>
                <a:latin typeface="Arial"/>
                <a:ea typeface="Arial"/>
                <a:cs typeface="Arial"/>
                <a:sym typeface="Arial"/>
              </a:rPr>
              <a:t>. Contoh:</a:t>
            </a:r>
            <a:endParaRPr b="0" i="0" sz="14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Variabel </a:t>
            </a:r>
            <a:r>
              <a:rPr b="0" i="0" lang="en-US" sz="1800" u="none" cap="none" strike="noStrike">
                <a:solidFill>
                  <a:srgbClr val="FF0000"/>
                </a:solidFill>
                <a:latin typeface="Arial"/>
                <a:ea typeface="Arial"/>
                <a:cs typeface="Arial"/>
                <a:sym typeface="Arial"/>
              </a:rPr>
              <a:t>x </a:t>
            </a:r>
            <a:r>
              <a:rPr b="0" i="0" lang="en-US" sz="1800" u="none" cap="none" strike="noStrike">
                <a:solidFill>
                  <a:srgbClr val="000000"/>
                </a:solidFill>
                <a:latin typeface="Arial"/>
                <a:ea typeface="Arial"/>
                <a:cs typeface="Arial"/>
                <a:sym typeface="Arial"/>
              </a:rPr>
              <a:t>akan bernilai </a:t>
            </a:r>
            <a:r>
              <a:rPr b="0" i="0" lang="en-US" sz="1800" u="none" cap="none" strike="noStrike">
                <a:solidFill>
                  <a:srgbClr val="FF0000"/>
                </a:solidFill>
                <a:latin typeface="Arial"/>
                <a:ea typeface="Arial"/>
                <a:cs typeface="Arial"/>
                <a:sym typeface="Arial"/>
              </a:rPr>
              <a:t>2</a:t>
            </a:r>
            <a:r>
              <a:rPr b="0" i="0" lang="en-US" sz="1800" u="none" cap="none" strike="noStrike">
                <a:solidFill>
                  <a:srgbClr val="000000"/>
                </a:solidFill>
                <a:latin typeface="Arial"/>
                <a:ea typeface="Arial"/>
                <a:cs typeface="Arial"/>
                <a:sym typeface="Arial"/>
              </a:rPr>
              <a:t>, karena fungsi </a:t>
            </a:r>
            <a:r>
              <a:rPr b="0" i="0" lang="en-US" sz="1800" u="none" cap="none" strike="noStrike">
                <a:solidFill>
                  <a:srgbClr val="FF0000"/>
                </a:solidFill>
                <a:latin typeface="Arial"/>
                <a:ea typeface="Arial"/>
                <a:cs typeface="Arial"/>
                <a:sym typeface="Arial"/>
              </a:rPr>
              <a:t>abs() </a:t>
            </a:r>
            <a:r>
              <a:rPr b="0" i="0" lang="en-US" sz="1800" u="none" cap="none" strike="noStrike">
                <a:solidFill>
                  <a:srgbClr val="000000"/>
                </a:solidFill>
                <a:latin typeface="Arial"/>
                <a:ea typeface="Arial"/>
                <a:cs typeface="Arial"/>
                <a:sym typeface="Arial"/>
              </a:rPr>
              <a:t>akan selalu memberikan nilai mutlak atau positif.</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492" name="Google Shape;1492;p142"/>
          <p:cNvPicPr preferRelativeResize="0"/>
          <p:nvPr/>
        </p:nvPicPr>
        <p:blipFill rotWithShape="1">
          <a:blip r:embed="rId6">
            <a:alphaModFix/>
          </a:blip>
          <a:srcRect b="0" l="0" r="0" t="0"/>
          <a:stretch/>
        </p:blipFill>
        <p:spPr>
          <a:xfrm>
            <a:off x="1802820" y="1288144"/>
            <a:ext cx="5538360" cy="742951"/>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pic>
        <p:nvPicPr>
          <p:cNvPr id="1497" name="Google Shape;1497;p14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498" name="Google Shape;1498;p14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499" name="Google Shape;1499;p14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500" name="Google Shape;1500;p14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501" name="Google Shape;1501;p143"/>
          <p:cNvSpPr/>
          <p:nvPr/>
        </p:nvSpPr>
        <p:spPr>
          <a:xfrm>
            <a:off x="331181" y="118750"/>
            <a:ext cx="5650217" cy="1200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2060"/>
                </a:solidFill>
                <a:latin typeface="Cambria"/>
                <a:ea typeface="Cambria"/>
                <a:cs typeface="Cambria"/>
                <a:sym typeface="Cambria"/>
              </a:rPr>
              <a:t>Fungsi Minimum dan Maksimum di Javascript</a:t>
            </a:r>
            <a:br>
              <a:rPr b="1" i="0" lang="en-US" sz="1900" u="none" cap="none" strike="noStrike">
                <a:solidFill>
                  <a:srgbClr val="002060"/>
                </a:solidFill>
                <a:latin typeface="Cambria"/>
                <a:ea typeface="Cambria"/>
                <a:cs typeface="Cambria"/>
                <a:sym typeface="Cambria"/>
              </a:rPr>
            </a:br>
            <a:endParaRPr b="1" i="0" sz="1900" u="none" cap="none" strike="noStrike">
              <a:solidFill>
                <a:srgbClr val="002060"/>
              </a:solidFill>
              <a:latin typeface="Cambria"/>
              <a:ea typeface="Cambria"/>
              <a:cs typeface="Cambria"/>
              <a:sym typeface="Cambria"/>
            </a:endParaRPr>
          </a:p>
        </p:txBody>
      </p:sp>
      <p:sp>
        <p:nvSpPr>
          <p:cNvPr id="1502" name="Google Shape;1502;p143"/>
          <p:cNvSpPr/>
          <p:nvPr/>
        </p:nvSpPr>
        <p:spPr>
          <a:xfrm>
            <a:off x="331180" y="876953"/>
            <a:ext cx="4240820" cy="3139281"/>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Fungsi minimum dan maksimum adalah fungsi untuk menentukan nilai paling kecil dan paling besar pada sekumpulan nilai.</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Fungsi ini bisa kita berikan input berupa urutan bilangan.</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Apabila kita ingin memberikan input array, maka array tersebut harus kita pecah isinya.</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descr="fungsi min dan max di javascript" id="1503" name="Google Shape;1503;p143"/>
          <p:cNvPicPr preferRelativeResize="0"/>
          <p:nvPr/>
        </p:nvPicPr>
        <p:blipFill rotWithShape="1">
          <a:blip r:embed="rId6">
            <a:alphaModFix/>
          </a:blip>
          <a:srcRect b="0" l="0" r="0" t="0"/>
          <a:stretch/>
        </p:blipFill>
        <p:spPr>
          <a:xfrm>
            <a:off x="4936799" y="832137"/>
            <a:ext cx="4058646" cy="344562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pic>
        <p:nvPicPr>
          <p:cNvPr id="1508" name="Google Shape;1508;p14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509" name="Google Shape;1509;p14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510" name="Google Shape;1510;p14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511" name="Google Shape;1511;p14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512" name="Google Shape;1512;p144"/>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Konstanta di Objek Math</a:t>
            </a:r>
            <a:br>
              <a:rPr b="1" i="0" lang="en-US" sz="2800" u="none" cap="none" strike="noStrike">
                <a:solidFill>
                  <a:srgbClr val="002060"/>
                </a:solidFill>
                <a:latin typeface="Cambria"/>
                <a:ea typeface="Cambria"/>
                <a:cs typeface="Cambria"/>
                <a:sym typeface="Cambria"/>
              </a:rPr>
            </a:br>
            <a:endParaRPr b="1" i="0" sz="2800" u="none" cap="none" strike="noStrike">
              <a:solidFill>
                <a:srgbClr val="002060"/>
              </a:solidFill>
              <a:latin typeface="Cambria"/>
              <a:ea typeface="Cambria"/>
              <a:cs typeface="Cambria"/>
              <a:sym typeface="Cambria"/>
            </a:endParaRPr>
          </a:p>
        </p:txBody>
      </p:sp>
      <p:sp>
        <p:nvSpPr>
          <p:cNvPr id="1513" name="Google Shape;1513;p144"/>
          <p:cNvSpPr/>
          <p:nvPr/>
        </p:nvSpPr>
        <p:spPr>
          <a:xfrm>
            <a:off x="331180" y="876953"/>
            <a:ext cx="8464028" cy="1200288"/>
          </a:xfrm>
          <a:prstGeom prst="rect">
            <a:avLst/>
          </a:prstGeom>
          <a:noFill/>
          <a:ln>
            <a:noFill/>
          </a:ln>
        </p:spPr>
        <p:txBody>
          <a:bodyPr anchorCtr="0" anchor="t" bIns="45700" lIns="91425" spcFirstLastPara="1" rIns="91425" wrap="square" tIns="45700">
            <a:spAutoFit/>
          </a:bodyPr>
          <a:lstStyle/>
          <a:p>
            <a:pPr indent="-228600" lvl="0" marL="3429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Selain menyediakan fungsi-fungsi matematika, objek Math juga menyediakan</a:t>
            </a:r>
            <a:endParaRPr b="0" i="0" sz="18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konstanta seperti </a:t>
            </a:r>
            <a:r>
              <a:rPr b="0" i="0" lang="en-US" sz="1800" u="none" cap="none" strike="noStrike">
                <a:solidFill>
                  <a:srgbClr val="FF0000"/>
                </a:solidFill>
                <a:latin typeface="Cambria"/>
                <a:ea typeface="Cambria"/>
                <a:cs typeface="Cambria"/>
                <a:sym typeface="Cambria"/>
              </a:rPr>
              <a:t>PI, E, LN10</a:t>
            </a:r>
            <a:r>
              <a:rPr b="0" i="0" lang="en-US" sz="1800" u="none" cap="none" strike="noStrike">
                <a:solidFill>
                  <a:srgbClr val="000000"/>
                </a:solidFill>
                <a:latin typeface="Cambria"/>
                <a:ea typeface="Cambria"/>
                <a:cs typeface="Cambria"/>
                <a:sym typeface="Cambria"/>
              </a:rPr>
              <a:t>, dll. yang bisa kita manfaatkan untuk perhitungan</a:t>
            </a:r>
            <a:endParaRPr b="0" i="0" sz="18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rumus tertentu.</a:t>
            </a:r>
            <a:endParaRPr b="0" i="0" sz="14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id="1514" name="Google Shape;1514;p144"/>
          <p:cNvPicPr preferRelativeResize="0"/>
          <p:nvPr/>
        </p:nvPicPr>
        <p:blipFill rotWithShape="1">
          <a:blip r:embed="rId6">
            <a:alphaModFix/>
          </a:blip>
          <a:srcRect b="0" l="0" r="0" t="0"/>
          <a:stretch/>
        </p:blipFill>
        <p:spPr>
          <a:xfrm>
            <a:off x="1337394" y="2077241"/>
            <a:ext cx="6451600" cy="24765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pic>
        <p:nvPicPr>
          <p:cNvPr id="1519" name="Google Shape;1519;p14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520" name="Google Shape;1520;p14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521" name="Google Shape;1521;p14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522" name="Google Shape;1522;p14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523" name="Google Shape;1523;p145"/>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AJAX Menggunakan JQuery</a:t>
            </a:r>
            <a:br>
              <a:rPr b="1" i="0" lang="en-US" sz="2800" u="none" cap="none" strike="noStrike">
                <a:solidFill>
                  <a:srgbClr val="002060"/>
                </a:solidFill>
                <a:latin typeface="Cambria"/>
                <a:ea typeface="Cambria"/>
                <a:cs typeface="Cambria"/>
                <a:sym typeface="Cambria"/>
              </a:rPr>
            </a:br>
            <a:endParaRPr b="1" i="0" sz="2800" u="none" cap="none" strike="noStrike">
              <a:solidFill>
                <a:srgbClr val="002060"/>
              </a:solidFill>
              <a:latin typeface="Cambria"/>
              <a:ea typeface="Cambria"/>
              <a:cs typeface="Cambria"/>
              <a:sym typeface="Cambria"/>
            </a:endParaRPr>
          </a:p>
        </p:txBody>
      </p:sp>
      <p:sp>
        <p:nvSpPr>
          <p:cNvPr id="1524" name="Google Shape;1524;p145"/>
          <p:cNvSpPr/>
          <p:nvPr/>
        </p:nvSpPr>
        <p:spPr>
          <a:xfrm>
            <a:off x="331180" y="876953"/>
            <a:ext cx="8464028" cy="923289"/>
          </a:xfrm>
          <a:prstGeom prst="rect">
            <a:avLst/>
          </a:prstGeom>
          <a:noFill/>
          <a:ln>
            <a:noFill/>
          </a:ln>
        </p:spPr>
        <p:txBody>
          <a:bodyPr anchorCtr="0" anchor="t" bIns="45700" lIns="91425" spcFirstLastPara="1" rIns="91425" wrap="square" tIns="45700">
            <a:spAutoFit/>
          </a:bodyPr>
          <a:lstStyle/>
          <a:p>
            <a:pPr indent="-228600" lvl="0" marL="3429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JQuery adalah library Javascript yang menyederhanakan fungsi-fungsi</a:t>
            </a:r>
            <a:endParaRPr b="0" i="0" sz="18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Javascript. Pada JQuery, AJAX dapat dibuat seperti ini:</a:t>
            </a:r>
            <a:endParaRPr b="0" i="0" sz="14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id="1525" name="Google Shape;1525;p145"/>
          <p:cNvPicPr preferRelativeResize="0"/>
          <p:nvPr/>
        </p:nvPicPr>
        <p:blipFill rotWithShape="1">
          <a:blip r:embed="rId6">
            <a:alphaModFix/>
          </a:blip>
          <a:srcRect b="0" l="0" r="0" t="0"/>
          <a:stretch/>
        </p:blipFill>
        <p:spPr>
          <a:xfrm>
            <a:off x="928158" y="1797263"/>
            <a:ext cx="7287684" cy="3024781"/>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pic>
        <p:nvPicPr>
          <p:cNvPr id="1530" name="Google Shape;1530;p14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531" name="Google Shape;1531;p14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532" name="Google Shape;1532;p14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533" name="Google Shape;1533;p14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534" name="Google Shape;1534;p146"/>
          <p:cNvSpPr/>
          <p:nvPr/>
        </p:nvSpPr>
        <p:spPr>
          <a:xfrm>
            <a:off x="331181" y="118750"/>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Buatlah file ajax-jquery.html dengan isi:</a:t>
            </a:r>
            <a:endParaRPr b="1" i="0" sz="2000" u="none" cap="none" strike="noStrike">
              <a:solidFill>
                <a:srgbClr val="002060"/>
              </a:solidFill>
              <a:latin typeface="Arial"/>
              <a:ea typeface="Arial"/>
              <a:cs typeface="Arial"/>
              <a:sym typeface="Arial"/>
            </a:endParaRPr>
          </a:p>
        </p:txBody>
      </p:sp>
      <p:pic>
        <p:nvPicPr>
          <p:cNvPr id="1535" name="Google Shape;1535;p146"/>
          <p:cNvPicPr preferRelativeResize="0"/>
          <p:nvPr/>
        </p:nvPicPr>
        <p:blipFill rotWithShape="1">
          <a:blip r:embed="rId6">
            <a:alphaModFix/>
          </a:blip>
          <a:srcRect b="0" l="0" r="0" t="0"/>
          <a:stretch/>
        </p:blipFill>
        <p:spPr>
          <a:xfrm>
            <a:off x="695982" y="1210159"/>
            <a:ext cx="7897091" cy="3056388"/>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pic>
        <p:nvPicPr>
          <p:cNvPr id="1540" name="Google Shape;1540;p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541" name="Google Shape;1541;p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542" name="Google Shape;1542;p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543" name="Google Shape;1543;p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544" name="Google Shape;1544;p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Hasil:</a:t>
            </a:r>
            <a:endParaRPr b="1" i="0" sz="2800" u="none" cap="none" strike="noStrike">
              <a:solidFill>
                <a:srgbClr val="002060"/>
              </a:solidFill>
              <a:latin typeface="Cambria"/>
              <a:ea typeface="Cambria"/>
              <a:cs typeface="Cambria"/>
              <a:sym typeface="Cambria"/>
            </a:endParaRPr>
          </a:p>
        </p:txBody>
      </p:sp>
      <p:sp>
        <p:nvSpPr>
          <p:cNvPr id="1545" name="Google Shape;1545;p7"/>
          <p:cNvSpPr/>
          <p:nvPr/>
        </p:nvSpPr>
        <p:spPr>
          <a:xfrm>
            <a:off x="4572000" y="876953"/>
            <a:ext cx="4223208" cy="258528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Dengan fungsi </a:t>
            </a:r>
            <a:r>
              <a:rPr b="0" i="0" lang="en-US" sz="1800" u="none" cap="none" strike="noStrike">
                <a:solidFill>
                  <a:srgbClr val="FF0000"/>
                </a:solidFill>
                <a:latin typeface="Cambria"/>
                <a:ea typeface="Cambria"/>
                <a:cs typeface="Cambria"/>
                <a:sym typeface="Cambria"/>
              </a:rPr>
              <a:t>$("#result").load(), </a:t>
            </a:r>
            <a:r>
              <a:rPr b="0" i="0" lang="en-US" sz="1800" u="none" cap="none" strike="noStrike">
                <a:solidFill>
                  <a:srgbClr val="000000"/>
                </a:solidFill>
                <a:latin typeface="Cambria"/>
                <a:ea typeface="Cambria"/>
                <a:cs typeface="Cambria"/>
                <a:sym typeface="Cambria"/>
              </a:rPr>
              <a:t>kita bisa mengambil data dengan AJAX dan langsung menampilkannya pada elemen yang dipilih.</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Fungsi JQuery </a:t>
            </a:r>
            <a:r>
              <a:rPr b="0" i="0" lang="en-US" sz="1800" u="none" cap="none" strike="noStrike">
                <a:solidFill>
                  <a:srgbClr val="FF0000"/>
                </a:solidFill>
                <a:latin typeface="Cambria"/>
                <a:ea typeface="Cambria"/>
                <a:cs typeface="Cambria"/>
                <a:sym typeface="Cambria"/>
              </a:rPr>
              <a:t>load() </a:t>
            </a:r>
            <a:r>
              <a:rPr b="0" i="0" lang="en-US" sz="1800" u="none" cap="none" strike="noStrike">
                <a:solidFill>
                  <a:srgbClr val="000000"/>
                </a:solidFill>
                <a:latin typeface="Cambria"/>
                <a:ea typeface="Cambria"/>
                <a:cs typeface="Cambria"/>
                <a:sym typeface="Cambria"/>
              </a:rPr>
              <a:t>cocoknya untuk mengambil bagian dari HTML untuk ditampilkan.</a:t>
            </a:r>
            <a:endParaRPr b="0" i="0" sz="14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descr="Hasil load data dengan JQuery" id="1546" name="Google Shape;1546;p7"/>
          <p:cNvPicPr preferRelativeResize="0"/>
          <p:nvPr/>
        </p:nvPicPr>
        <p:blipFill rotWithShape="1">
          <a:blip r:embed="rId6">
            <a:alphaModFix/>
          </a:blip>
          <a:srcRect b="0" l="0" r="0" t="0"/>
          <a:stretch/>
        </p:blipFill>
        <p:spPr>
          <a:xfrm>
            <a:off x="331181" y="928328"/>
            <a:ext cx="4223208" cy="2813592"/>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pic>
        <p:nvPicPr>
          <p:cNvPr id="1551" name="Google Shape;1551;p14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552" name="Google Shape;1552;p14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553" name="Google Shape;1553;p14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554" name="Google Shape;1554;p14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555" name="Google Shape;1555;p147"/>
          <p:cNvSpPr/>
          <p:nvPr/>
        </p:nvSpPr>
        <p:spPr>
          <a:xfrm>
            <a:off x="331181" y="118750"/>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Contoh lainnya menggunakan metode GET:</a:t>
            </a:r>
            <a:endParaRPr b="1" i="0" sz="2000" u="none" cap="none" strike="noStrike">
              <a:solidFill>
                <a:srgbClr val="002060"/>
              </a:solidFill>
              <a:latin typeface="Arial"/>
              <a:ea typeface="Arial"/>
              <a:cs typeface="Arial"/>
              <a:sym typeface="Arial"/>
            </a:endParaRPr>
          </a:p>
        </p:txBody>
      </p:sp>
      <p:pic>
        <p:nvPicPr>
          <p:cNvPr id="1556" name="Google Shape;1556;p147"/>
          <p:cNvPicPr preferRelativeResize="0"/>
          <p:nvPr/>
        </p:nvPicPr>
        <p:blipFill rotWithShape="1">
          <a:blip r:embed="rId6">
            <a:alphaModFix/>
          </a:blip>
          <a:srcRect b="0" l="0" r="0" t="0"/>
          <a:stretch/>
        </p:blipFill>
        <p:spPr>
          <a:xfrm>
            <a:off x="1487883" y="1010459"/>
            <a:ext cx="6168233" cy="373192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23" name="Google Shape;223;p3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24" name="Google Shape;224;p3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25" name="Google Shape;225;p3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26" name="Google Shape;226;p31"/>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Hasil:</a:t>
            </a:r>
            <a:endParaRPr b="1" i="0" sz="2800" u="none" cap="none" strike="noStrike">
              <a:solidFill>
                <a:srgbClr val="002060"/>
              </a:solidFill>
              <a:latin typeface="Arial"/>
              <a:ea typeface="Arial"/>
              <a:cs typeface="Arial"/>
              <a:sym typeface="Arial"/>
            </a:endParaRPr>
          </a:p>
        </p:txBody>
      </p:sp>
      <p:pic>
        <p:nvPicPr>
          <p:cNvPr descr="Contoh program percabangan if/else/if di javascript" id="227" name="Google Shape;227;p31"/>
          <p:cNvPicPr preferRelativeResize="0"/>
          <p:nvPr/>
        </p:nvPicPr>
        <p:blipFill rotWithShape="1">
          <a:blip r:embed="rId6">
            <a:alphaModFix/>
          </a:blip>
          <a:srcRect b="0" l="0" r="0" t="0"/>
          <a:stretch/>
        </p:blipFill>
        <p:spPr>
          <a:xfrm>
            <a:off x="1006098" y="593440"/>
            <a:ext cx="7131804" cy="443131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pic>
        <p:nvPicPr>
          <p:cNvPr id="1561" name="Google Shape;1561;p14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562" name="Google Shape;1562;p14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563" name="Google Shape;1563;p14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564" name="Google Shape;1564;p14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565" name="Google Shape;1565;p14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Hasil:</a:t>
            </a:r>
            <a:endParaRPr b="1" i="0" sz="2800" u="none" cap="none" strike="noStrike">
              <a:solidFill>
                <a:srgbClr val="002060"/>
              </a:solidFill>
              <a:latin typeface="Arial"/>
              <a:ea typeface="Arial"/>
              <a:cs typeface="Arial"/>
              <a:sym typeface="Arial"/>
            </a:endParaRPr>
          </a:p>
        </p:txBody>
      </p:sp>
      <p:pic>
        <p:nvPicPr>
          <p:cNvPr descr="Mengambil data dengan GET" id="1566" name="Google Shape;1566;p148"/>
          <p:cNvPicPr preferRelativeResize="0"/>
          <p:nvPr/>
        </p:nvPicPr>
        <p:blipFill rotWithShape="1">
          <a:blip r:embed="rId6">
            <a:alphaModFix/>
          </a:blip>
          <a:srcRect b="0" l="0" r="0" t="0"/>
          <a:stretch/>
        </p:blipFill>
        <p:spPr>
          <a:xfrm>
            <a:off x="1342897" y="641930"/>
            <a:ext cx="6440594" cy="4290863"/>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pic>
        <p:nvPicPr>
          <p:cNvPr id="1571" name="Google Shape;1571;p14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572" name="Google Shape;1572;p14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573" name="Google Shape;1573;p14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574" name="Google Shape;1574;p14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575" name="Google Shape;1575;p149"/>
          <p:cNvSpPr/>
          <p:nvPr/>
        </p:nvSpPr>
        <p:spPr>
          <a:xfrm>
            <a:off x="331180" y="876953"/>
            <a:ext cx="8464028" cy="923289"/>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Untuk mengirim data dengan AJAX di JQuery, caranya hampir sama seperti mengambil data dengan </a:t>
            </a:r>
            <a:r>
              <a:rPr b="0" i="0" lang="en-US" sz="1800" u="none" cap="none" strike="noStrike">
                <a:solidFill>
                  <a:srgbClr val="FF0000"/>
                </a:solidFill>
                <a:latin typeface="Arial"/>
                <a:ea typeface="Arial"/>
                <a:cs typeface="Arial"/>
                <a:sym typeface="Arial"/>
              </a:rPr>
              <a:t>$.get().</a:t>
            </a:r>
            <a:endParaRPr b="0" i="0" sz="14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Arial"/>
              <a:ea typeface="Arial"/>
              <a:cs typeface="Arial"/>
              <a:sym typeface="Arial"/>
            </a:endParaRPr>
          </a:p>
        </p:txBody>
      </p:sp>
      <p:pic>
        <p:nvPicPr>
          <p:cNvPr id="1576" name="Google Shape;1576;p149"/>
          <p:cNvPicPr preferRelativeResize="0"/>
          <p:nvPr/>
        </p:nvPicPr>
        <p:blipFill rotWithShape="1">
          <a:blip r:embed="rId6">
            <a:alphaModFix/>
          </a:blip>
          <a:srcRect b="0" l="0" r="0" t="0"/>
          <a:stretch/>
        </p:blipFill>
        <p:spPr>
          <a:xfrm>
            <a:off x="1356995" y="1713590"/>
            <a:ext cx="6430010" cy="3116171"/>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pic>
        <p:nvPicPr>
          <p:cNvPr id="1581" name="Google Shape;1581;p15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582" name="Google Shape;1582;p15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583" name="Google Shape;1583;p15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584" name="Google Shape;1584;p15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585" name="Google Shape;1585;p150"/>
          <p:cNvSpPr/>
          <p:nvPr/>
        </p:nvSpPr>
        <p:spPr>
          <a:xfrm>
            <a:off x="331181" y="118750"/>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&lt;Topik Silabus&gt;</a:t>
            </a:r>
            <a:endParaRPr b="0" i="0" sz="2800" u="none" cap="none" strike="noStrike">
              <a:solidFill>
                <a:srgbClr val="243A62"/>
              </a:solidFill>
              <a:latin typeface="Arial"/>
              <a:ea typeface="Arial"/>
              <a:cs typeface="Arial"/>
              <a:sym typeface="Arial"/>
            </a:endParaRPr>
          </a:p>
        </p:txBody>
      </p:sp>
      <p:sp>
        <p:nvSpPr>
          <p:cNvPr id="1586" name="Google Shape;1586;p150"/>
          <p:cNvSpPr/>
          <p:nvPr/>
        </p:nvSpPr>
        <p:spPr>
          <a:xfrm>
            <a:off x="331180" y="1422466"/>
            <a:ext cx="8464028" cy="341632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&lt;Kesimpulan materi 1&gt;</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&lt;Kesimpulan materi 2&gt;</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&lt;Kesimpulan materi 3&gt;</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&lt;dst&gt;</a:t>
            </a:r>
            <a:endParaRPr b="0" i="0" sz="14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87" name="Google Shape;1587;p150"/>
          <p:cNvSpPr/>
          <p:nvPr/>
        </p:nvSpPr>
        <p:spPr>
          <a:xfrm>
            <a:off x="331180" y="960801"/>
            <a:ext cx="565021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Kesimpulan Pertemuan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pic>
        <p:nvPicPr>
          <p:cNvPr id="1592" name="Google Shape;1592;p15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593" name="Google Shape;1593;p15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594" name="Google Shape;1594;p15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595" name="Google Shape;1595;p15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596" name="Google Shape;1596;p151"/>
          <p:cNvSpPr/>
          <p:nvPr/>
        </p:nvSpPr>
        <p:spPr>
          <a:xfrm>
            <a:off x="331181" y="118750"/>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Referensi</a:t>
            </a:r>
            <a:endParaRPr b="0" i="0" sz="2800" u="none" cap="none" strike="noStrike">
              <a:solidFill>
                <a:srgbClr val="243A62"/>
              </a:solidFill>
              <a:latin typeface="Arial"/>
              <a:ea typeface="Arial"/>
              <a:cs typeface="Arial"/>
              <a:sym typeface="Arial"/>
            </a:endParaRPr>
          </a:p>
        </p:txBody>
      </p:sp>
      <p:sp>
        <p:nvSpPr>
          <p:cNvPr id="1597" name="Google Shape;1597;p151"/>
          <p:cNvSpPr/>
          <p:nvPr/>
        </p:nvSpPr>
        <p:spPr>
          <a:xfrm>
            <a:off x="331180" y="876953"/>
            <a:ext cx="8464028" cy="397031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Arial"/>
                <a:ea typeface="Arial"/>
                <a:cs typeface="Arial"/>
                <a:sym typeface="Arial"/>
              </a:rPr>
              <a:t>&lt;Referensi 1&gt;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Arial"/>
                <a:ea typeface="Arial"/>
                <a:cs typeface="Arial"/>
                <a:sym typeface="Arial"/>
              </a:rPr>
              <a:t>&lt;Referensi 2&gt;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Arial"/>
                <a:ea typeface="Arial"/>
                <a:cs typeface="Arial"/>
                <a:sym typeface="Arial"/>
              </a:rPr>
              <a:t>&lt;Referensi 3&gt;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Arial"/>
                <a:ea typeface="Arial"/>
                <a:cs typeface="Arial"/>
                <a:sym typeface="Arial"/>
              </a:rPr>
              <a:t>&lt;dst&gt;</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pic>
        <p:nvPicPr>
          <p:cNvPr id="1602" name="Google Shape;1602;p15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603" name="Google Shape;1603;p15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604" name="Google Shape;1604;p15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605" name="Google Shape;1605;p15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606" name="Google Shape;1606;p152"/>
          <p:cNvSpPr/>
          <p:nvPr/>
        </p:nvSpPr>
        <p:spPr>
          <a:xfrm>
            <a:off x="331181" y="118750"/>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Tim Pengajar</a:t>
            </a:r>
            <a:endParaRPr b="0" i="0" sz="2800" u="none" cap="none" strike="noStrike">
              <a:solidFill>
                <a:srgbClr val="243A62"/>
              </a:solidFill>
              <a:latin typeface="Arial"/>
              <a:ea typeface="Arial"/>
              <a:cs typeface="Arial"/>
              <a:sym typeface="Arial"/>
            </a:endParaRPr>
          </a:p>
        </p:txBody>
      </p:sp>
      <p:sp>
        <p:nvSpPr>
          <p:cNvPr id="1607" name="Google Shape;1607;p152"/>
          <p:cNvSpPr/>
          <p:nvPr/>
        </p:nvSpPr>
        <p:spPr>
          <a:xfrm>
            <a:off x="331180" y="876953"/>
            <a:ext cx="8464028" cy="397031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Arial"/>
                <a:ea typeface="Arial"/>
                <a:cs typeface="Arial"/>
                <a:sym typeface="Arial"/>
              </a:rPr>
              <a:t>&lt;Nama 1&gt;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Arial"/>
                <a:ea typeface="Arial"/>
                <a:cs typeface="Arial"/>
                <a:sym typeface="Arial"/>
              </a:rPr>
              <a:t>&lt;Nama 2&gt;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Arial"/>
                <a:ea typeface="Arial"/>
                <a:cs typeface="Arial"/>
                <a:sym typeface="Arial"/>
              </a:rPr>
              <a:t>&lt;Nama 3&gt;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chemeClr val="dk1"/>
                </a:solidFill>
                <a:latin typeface="Arial"/>
                <a:ea typeface="Arial"/>
                <a:cs typeface="Arial"/>
                <a:sym typeface="Arial"/>
              </a:rPr>
              <a:t>&lt;dst&gt;</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grpSp>
        <p:nvGrpSpPr>
          <p:cNvPr id="1612" name="Google Shape;1612;g93e485cb2c_0_85"/>
          <p:cNvGrpSpPr/>
          <p:nvPr/>
        </p:nvGrpSpPr>
        <p:grpSpPr>
          <a:xfrm>
            <a:off x="3094159" y="1213693"/>
            <a:ext cx="6049849" cy="2173893"/>
            <a:chOff x="-1526118" y="1468582"/>
            <a:chExt cx="13653462" cy="4906100"/>
          </a:xfrm>
        </p:grpSpPr>
        <p:pic>
          <p:nvPicPr>
            <p:cNvPr id="1613" name="Google Shape;1613;g93e485cb2c_0_85"/>
            <p:cNvPicPr preferRelativeResize="0"/>
            <p:nvPr/>
          </p:nvPicPr>
          <p:blipFill rotWithShape="1">
            <a:blip r:embed="rId3">
              <a:alphaModFix/>
            </a:blip>
            <a:srcRect b="9917" l="20689" r="20683" t="11366"/>
            <a:stretch/>
          </p:blipFill>
          <p:spPr>
            <a:xfrm>
              <a:off x="5833591" y="2022764"/>
              <a:ext cx="2133784" cy="2864863"/>
            </a:xfrm>
            <a:prstGeom prst="rect">
              <a:avLst/>
            </a:prstGeom>
            <a:noFill/>
            <a:ln>
              <a:noFill/>
            </a:ln>
          </p:spPr>
        </p:pic>
        <p:pic>
          <p:nvPicPr>
            <p:cNvPr id="1614" name="Google Shape;1614;g93e485cb2c_0_85"/>
            <p:cNvPicPr preferRelativeResize="0"/>
            <p:nvPr/>
          </p:nvPicPr>
          <p:blipFill rotWithShape="1">
            <a:blip r:embed="rId4">
              <a:alphaModFix/>
            </a:blip>
            <a:srcRect b="38298" l="6571" r="6501" t="38017"/>
            <a:stretch/>
          </p:blipFill>
          <p:spPr>
            <a:xfrm>
              <a:off x="1941532" y="4887627"/>
              <a:ext cx="5458691" cy="1487055"/>
            </a:xfrm>
            <a:prstGeom prst="rect">
              <a:avLst/>
            </a:prstGeom>
            <a:noFill/>
            <a:ln>
              <a:noFill/>
            </a:ln>
          </p:spPr>
        </p:pic>
        <p:pic>
          <p:nvPicPr>
            <p:cNvPr id="1615" name="Google Shape;1615;g93e485cb2c_0_85"/>
            <p:cNvPicPr preferRelativeResize="0"/>
            <p:nvPr/>
          </p:nvPicPr>
          <p:blipFill rotWithShape="1">
            <a:blip r:embed="rId5">
              <a:alphaModFix/>
            </a:blip>
            <a:srcRect b="16415" l="11820" r="12786" t="14813"/>
            <a:stretch/>
          </p:blipFill>
          <p:spPr>
            <a:xfrm>
              <a:off x="2508685" y="1678709"/>
              <a:ext cx="3125498" cy="2851009"/>
            </a:xfrm>
            <a:prstGeom prst="rect">
              <a:avLst/>
            </a:prstGeom>
            <a:noFill/>
            <a:ln>
              <a:noFill/>
            </a:ln>
          </p:spPr>
        </p:pic>
        <p:pic>
          <p:nvPicPr>
            <p:cNvPr id="1616" name="Google Shape;1616;g93e485cb2c_0_85"/>
            <p:cNvPicPr preferRelativeResize="0"/>
            <p:nvPr/>
          </p:nvPicPr>
          <p:blipFill rotWithShape="1">
            <a:blip r:embed="rId6">
              <a:alphaModFix/>
            </a:blip>
            <a:srcRect b="16073" l="13267" r="9457" t="16079"/>
            <a:stretch/>
          </p:blipFill>
          <p:spPr>
            <a:xfrm>
              <a:off x="-1526118" y="1468582"/>
              <a:ext cx="4145638" cy="3639627"/>
            </a:xfrm>
            <a:prstGeom prst="rect">
              <a:avLst/>
            </a:prstGeom>
            <a:noFill/>
            <a:ln>
              <a:noFill/>
            </a:ln>
          </p:spPr>
        </p:pic>
        <p:pic>
          <p:nvPicPr>
            <p:cNvPr id="1617" name="Google Shape;1617;g93e485cb2c_0_85"/>
            <p:cNvPicPr preferRelativeResize="0"/>
            <p:nvPr/>
          </p:nvPicPr>
          <p:blipFill rotWithShape="1">
            <a:blip r:embed="rId7">
              <a:alphaModFix/>
            </a:blip>
            <a:srcRect b="12511" l="7654" r="7469" t="13458"/>
            <a:stretch/>
          </p:blipFill>
          <p:spPr>
            <a:xfrm>
              <a:off x="7573817" y="1844169"/>
              <a:ext cx="4553527" cy="3971636"/>
            </a:xfrm>
            <a:prstGeom prst="rect">
              <a:avLst/>
            </a:prstGeom>
            <a:noFill/>
            <a:ln>
              <a:noFill/>
            </a:ln>
          </p:spPr>
        </p:pic>
      </p:grpSp>
      <p:pic>
        <p:nvPicPr>
          <p:cNvPr id="1618" name="Google Shape;1618;g93e485cb2c_0_85"/>
          <p:cNvPicPr preferRelativeResize="0"/>
          <p:nvPr/>
        </p:nvPicPr>
        <p:blipFill rotWithShape="1">
          <a:blip r:embed="rId8">
            <a:alphaModFix/>
          </a:blip>
          <a:srcRect b="82221" l="0" r="72915" t="0"/>
          <a:stretch/>
        </p:blipFill>
        <p:spPr>
          <a:xfrm>
            <a:off x="7931775" y="4038600"/>
            <a:ext cx="1212225" cy="596789"/>
          </a:xfrm>
          <a:prstGeom prst="rect">
            <a:avLst/>
          </a:prstGeom>
          <a:noFill/>
          <a:ln>
            <a:noFill/>
          </a:ln>
        </p:spPr>
      </p:pic>
      <p:pic>
        <p:nvPicPr>
          <p:cNvPr id="1619" name="Google Shape;1619;g93e485cb2c_0_85"/>
          <p:cNvPicPr preferRelativeResize="0"/>
          <p:nvPr/>
        </p:nvPicPr>
        <p:blipFill rotWithShape="1">
          <a:blip r:embed="rId8">
            <a:alphaModFix/>
          </a:blip>
          <a:srcRect b="82221" l="-630" r="629" t="0"/>
          <a:stretch/>
        </p:blipFill>
        <p:spPr>
          <a:xfrm>
            <a:off x="-85725" y="0"/>
            <a:ext cx="9229725" cy="1219200"/>
          </a:xfrm>
          <a:prstGeom prst="rect">
            <a:avLst/>
          </a:prstGeom>
          <a:noFill/>
          <a:ln>
            <a:noFill/>
          </a:ln>
        </p:spPr>
      </p:pic>
      <p:sp>
        <p:nvSpPr>
          <p:cNvPr id="1620" name="Google Shape;1620;g93e485cb2c_0_85"/>
          <p:cNvSpPr txBox="1"/>
          <p:nvPr/>
        </p:nvSpPr>
        <p:spPr>
          <a:xfrm>
            <a:off x="1171575" y="1959224"/>
            <a:ext cx="6677100" cy="86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rgbClr val="1C4587"/>
                </a:solidFill>
                <a:latin typeface="Arial"/>
                <a:ea typeface="Arial"/>
                <a:cs typeface="Arial"/>
                <a:sym typeface="Arial"/>
              </a:rPr>
              <a:t>TERIMA KASIH</a:t>
            </a:r>
            <a:endParaRPr b="1" i="0" sz="4800" u="none" cap="none" strike="noStrike">
              <a:solidFill>
                <a:srgbClr val="1C4587"/>
              </a:solidFill>
              <a:latin typeface="Arial"/>
              <a:ea typeface="Arial"/>
              <a:cs typeface="Arial"/>
              <a:sym typeface="Arial"/>
            </a:endParaRPr>
          </a:p>
        </p:txBody>
      </p:sp>
      <p:grpSp>
        <p:nvGrpSpPr>
          <p:cNvPr id="1621" name="Google Shape;1621;g93e485cb2c_0_85"/>
          <p:cNvGrpSpPr/>
          <p:nvPr/>
        </p:nvGrpSpPr>
        <p:grpSpPr>
          <a:xfrm>
            <a:off x="0" y="4038598"/>
            <a:ext cx="9144000" cy="1219200"/>
            <a:chOff x="0" y="4038598"/>
            <a:chExt cx="9144000" cy="1219200"/>
          </a:xfrm>
        </p:grpSpPr>
        <p:pic>
          <p:nvPicPr>
            <p:cNvPr id="1622" name="Google Shape;1622;g93e485cb2c_0_85"/>
            <p:cNvPicPr preferRelativeResize="0"/>
            <p:nvPr/>
          </p:nvPicPr>
          <p:blipFill rotWithShape="1">
            <a:blip r:embed="rId8">
              <a:alphaModFix/>
            </a:blip>
            <a:srcRect b="0" l="0" r="0" t="82221"/>
            <a:stretch/>
          </p:blipFill>
          <p:spPr>
            <a:xfrm>
              <a:off x="0" y="4038598"/>
              <a:ext cx="9144000" cy="1219200"/>
            </a:xfrm>
            <a:prstGeom prst="rect">
              <a:avLst/>
            </a:prstGeom>
            <a:noFill/>
            <a:ln>
              <a:noFill/>
            </a:ln>
          </p:spPr>
        </p:pic>
        <p:pic>
          <p:nvPicPr>
            <p:cNvPr id="1623" name="Google Shape;1623;g93e485cb2c_0_85"/>
            <p:cNvPicPr preferRelativeResize="0"/>
            <p:nvPr/>
          </p:nvPicPr>
          <p:blipFill rotWithShape="1">
            <a:blip r:embed="rId8">
              <a:alphaModFix/>
            </a:blip>
            <a:srcRect b="84735" l="73536" r="-2" t="11767"/>
            <a:stretch/>
          </p:blipFill>
          <p:spPr>
            <a:xfrm>
              <a:off x="8690517" y="4826682"/>
              <a:ext cx="349406" cy="316819"/>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33" name="Google Shape;233;p3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34" name="Google Shape;234;p3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35" name="Google Shape;235;p3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36" name="Google Shape;236;p32"/>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4. Percabangan </a:t>
            </a:r>
            <a:r>
              <a:rPr b="1" i="1" lang="en-US" sz="2800" u="none" cap="none" strike="noStrike">
                <a:solidFill>
                  <a:srgbClr val="002060"/>
                </a:solidFill>
                <a:latin typeface="Cambria"/>
                <a:ea typeface="Cambria"/>
                <a:cs typeface="Cambria"/>
                <a:sym typeface="Cambria"/>
              </a:rPr>
              <a:t>switch/case</a:t>
            </a:r>
            <a:br>
              <a:rPr b="1" i="0" lang="en-US" sz="2800" u="none" cap="none" strike="noStrike">
                <a:solidFill>
                  <a:srgbClr val="002060"/>
                </a:solidFill>
                <a:latin typeface="Cambria"/>
                <a:ea typeface="Cambria"/>
                <a:cs typeface="Cambria"/>
                <a:sym typeface="Cambria"/>
              </a:rPr>
            </a:br>
            <a:endParaRPr b="1" i="0" sz="2800" u="none" cap="none" strike="noStrike">
              <a:solidFill>
                <a:srgbClr val="002060"/>
              </a:solidFill>
              <a:latin typeface="Cambria"/>
              <a:ea typeface="Cambria"/>
              <a:cs typeface="Cambria"/>
              <a:sym typeface="Cambria"/>
            </a:endParaRPr>
          </a:p>
        </p:txBody>
      </p:sp>
      <p:sp>
        <p:nvSpPr>
          <p:cNvPr id="237" name="Google Shape;237;p32"/>
          <p:cNvSpPr/>
          <p:nvPr/>
        </p:nvSpPr>
        <p:spPr>
          <a:xfrm>
            <a:off x="331180" y="876953"/>
            <a:ext cx="8464028" cy="1200288"/>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Percabangan </a:t>
            </a:r>
            <a:r>
              <a:rPr b="0" i="1" lang="en-US" sz="1800" u="none" cap="none" strike="noStrike">
                <a:solidFill>
                  <a:srgbClr val="000000"/>
                </a:solidFill>
                <a:latin typeface="Cambria"/>
                <a:ea typeface="Cambria"/>
                <a:cs typeface="Cambria"/>
                <a:sym typeface="Cambria"/>
              </a:rPr>
              <a:t>switch/case</a:t>
            </a:r>
            <a:r>
              <a:rPr b="0" i="0" lang="en-US" sz="1800" u="none" cap="none" strike="noStrike">
                <a:solidFill>
                  <a:srgbClr val="000000"/>
                </a:solidFill>
                <a:latin typeface="Cambria"/>
                <a:ea typeface="Cambria"/>
                <a:cs typeface="Cambria"/>
                <a:sym typeface="Cambria"/>
              </a:rPr>
              <a:t> adalah bentuk lain dari percabangan </a:t>
            </a:r>
            <a:r>
              <a:rPr b="0" i="1" lang="en-US" sz="1800" u="none" cap="none" strike="noStrike">
                <a:solidFill>
                  <a:srgbClr val="000000"/>
                </a:solidFill>
                <a:latin typeface="Cambria"/>
                <a:ea typeface="Cambria"/>
                <a:cs typeface="Cambria"/>
                <a:sym typeface="Cambria"/>
              </a:rPr>
              <a:t>if/else/if</a:t>
            </a:r>
            <a:r>
              <a:rPr b="0" i="0" lang="en-US" sz="1800" u="none" cap="none" strike="noStrike">
                <a:solidFill>
                  <a:srgbClr val="000000"/>
                </a:solidFill>
                <a:latin typeface="Cambria"/>
                <a:ea typeface="Cambria"/>
                <a:cs typeface="Cambria"/>
                <a:sym typeface="Cambria"/>
              </a:rPr>
              <a:t>.</a:t>
            </a:r>
            <a:endParaRPr b="0" i="0" sz="14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Strukturnya seperti ini:</a:t>
            </a:r>
            <a:endParaRPr b="0" i="0" sz="14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id="238" name="Google Shape;238;p32"/>
          <p:cNvPicPr preferRelativeResize="0"/>
          <p:nvPr/>
        </p:nvPicPr>
        <p:blipFill rotWithShape="1">
          <a:blip r:embed="rId6">
            <a:alphaModFix/>
          </a:blip>
          <a:srcRect b="0" l="0" r="42747" t="0"/>
          <a:stretch/>
        </p:blipFill>
        <p:spPr>
          <a:xfrm>
            <a:off x="348792" y="1673941"/>
            <a:ext cx="3249513" cy="3297345"/>
          </a:xfrm>
          <a:prstGeom prst="rect">
            <a:avLst/>
          </a:prstGeom>
          <a:noFill/>
          <a:ln>
            <a:noFill/>
          </a:ln>
        </p:spPr>
      </p:pic>
      <p:sp>
        <p:nvSpPr>
          <p:cNvPr id="239" name="Google Shape;239;p32"/>
          <p:cNvSpPr/>
          <p:nvPr/>
        </p:nvSpPr>
        <p:spPr>
          <a:xfrm>
            <a:off x="3910756" y="1831020"/>
            <a:ext cx="4572000" cy="286232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365793"/>
              </a:buClr>
              <a:buSzPts val="1800"/>
              <a:buFont typeface="Cambria"/>
              <a:buChar char="•"/>
            </a:pPr>
            <a:r>
              <a:rPr b="0" i="0" lang="en-US" sz="1800" u="none" cap="none" strike="noStrike">
                <a:solidFill>
                  <a:srgbClr val="94ACD7"/>
                </a:solidFill>
                <a:latin typeface="Cambria"/>
                <a:ea typeface="Cambria"/>
                <a:cs typeface="Cambria"/>
                <a:sym typeface="Cambria"/>
              </a:rPr>
              <a:t>blok kode (case) dapat dibuatsebanyak yang </a:t>
            </a:r>
            <a:br>
              <a:rPr b="0" i="0" lang="en-US" sz="1800" u="none" cap="none" strike="noStrike">
                <a:solidFill>
                  <a:srgbClr val="94ACD7"/>
                </a:solidFill>
                <a:latin typeface="Cambria"/>
                <a:ea typeface="Cambria"/>
                <a:cs typeface="Cambria"/>
                <a:sym typeface="Cambria"/>
              </a:rPr>
            </a:br>
            <a:r>
              <a:rPr b="0" i="0" lang="en-US" sz="1800" u="none" cap="none" strike="noStrike">
                <a:solidFill>
                  <a:srgbClr val="94ACD7"/>
                </a:solidFill>
                <a:latin typeface="Cambria"/>
                <a:ea typeface="Cambria"/>
                <a:cs typeface="Cambria"/>
                <a:sym typeface="Cambria"/>
              </a:rPr>
              <a:t>dibutuhkan blok switch.</a:t>
            </a:r>
            <a:endParaRPr b="0" i="0" sz="1400" u="none" cap="none" strike="noStrike">
              <a:solidFill>
                <a:srgbClr val="000000"/>
              </a:solidFill>
              <a:latin typeface="Cambria"/>
              <a:ea typeface="Cambria"/>
              <a:cs typeface="Cambria"/>
              <a:sym typeface="Cambria"/>
            </a:endParaRPr>
          </a:p>
          <a:p>
            <a:pPr indent="-285750" lvl="0" marL="285750" marR="0" rtl="0" algn="l">
              <a:lnSpc>
                <a:spcPct val="100000"/>
              </a:lnSpc>
              <a:spcBef>
                <a:spcPts val="0"/>
              </a:spcBef>
              <a:spcAft>
                <a:spcPts val="0"/>
              </a:spcAft>
              <a:buClr>
                <a:srgbClr val="365793"/>
              </a:buClr>
              <a:buSzPts val="1800"/>
              <a:buFont typeface="Cambria"/>
              <a:buChar char="•"/>
            </a:pPr>
            <a:r>
              <a:rPr b="0" i="0" lang="en-US" sz="1800" u="none" cap="none" strike="noStrike">
                <a:solidFill>
                  <a:srgbClr val="94ACD7"/>
                </a:solidFill>
                <a:latin typeface="Cambria"/>
                <a:ea typeface="Cambria"/>
                <a:cs typeface="Cambria"/>
                <a:sym typeface="Cambria"/>
              </a:rPr>
              <a:t>&lt;value&gt;, diisi dengan nilai yang dibandingkan variabel.</a:t>
            </a:r>
            <a:endParaRPr b="0" i="0" sz="1400" u="none" cap="none" strike="noStrike">
              <a:solidFill>
                <a:srgbClr val="000000"/>
              </a:solidFill>
              <a:latin typeface="Cambria"/>
              <a:ea typeface="Cambria"/>
              <a:cs typeface="Cambria"/>
              <a:sym typeface="Cambria"/>
            </a:endParaRPr>
          </a:p>
          <a:p>
            <a:pPr indent="-285750" lvl="0" marL="285750" marR="0" rtl="0" algn="l">
              <a:lnSpc>
                <a:spcPct val="100000"/>
              </a:lnSpc>
              <a:spcBef>
                <a:spcPts val="0"/>
              </a:spcBef>
              <a:spcAft>
                <a:spcPts val="0"/>
              </a:spcAft>
              <a:buClr>
                <a:srgbClr val="365793"/>
              </a:buClr>
              <a:buSzPts val="1800"/>
              <a:buFont typeface="Cambria"/>
              <a:buChar char="•"/>
            </a:pPr>
            <a:r>
              <a:rPr b="0" i="0" lang="en-US" sz="1800" u="none" cap="none" strike="noStrike">
                <a:solidFill>
                  <a:srgbClr val="94ACD7"/>
                </a:solidFill>
                <a:latin typeface="Cambria"/>
                <a:ea typeface="Cambria"/>
                <a:cs typeface="Cambria"/>
                <a:sym typeface="Cambria"/>
              </a:rPr>
              <a:t>Setiap case harus diakhiri dengan break. Default tidak memerlukan break.</a:t>
            </a:r>
            <a:endParaRPr b="0" i="0" sz="1400" u="none" cap="none" strike="noStrike">
              <a:solidFill>
                <a:srgbClr val="000000"/>
              </a:solidFill>
              <a:latin typeface="Cambria"/>
              <a:ea typeface="Cambria"/>
              <a:cs typeface="Cambria"/>
              <a:sym typeface="Cambria"/>
            </a:endParaRPr>
          </a:p>
          <a:p>
            <a:pPr indent="-285750" lvl="0" marL="285750" marR="0" rtl="0" algn="l">
              <a:lnSpc>
                <a:spcPct val="100000"/>
              </a:lnSpc>
              <a:spcBef>
                <a:spcPts val="0"/>
              </a:spcBef>
              <a:spcAft>
                <a:spcPts val="0"/>
              </a:spcAft>
              <a:buClr>
                <a:srgbClr val="365793"/>
              </a:buClr>
              <a:buSzPts val="1800"/>
              <a:buFont typeface="Cambria"/>
              <a:buChar char="•"/>
            </a:pPr>
            <a:r>
              <a:rPr b="0" i="0" lang="en-US" sz="1800" u="none" cap="none" strike="noStrike">
                <a:solidFill>
                  <a:srgbClr val="94ACD7"/>
                </a:solidFill>
                <a:latin typeface="Cambria"/>
                <a:ea typeface="Cambria"/>
                <a:cs typeface="Cambria"/>
                <a:sym typeface="Cambria"/>
              </a:rPr>
              <a:t>Pemberian break bertujuan agar program berhenti mengecek case berikutnya saat sebuah case terpenuhi.</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45" name="Google Shape;245;p3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46" name="Google Shape;246;p3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47" name="Google Shape;247;p3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48" name="Google Shape;248;p33"/>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Contoh:</a:t>
            </a:r>
            <a:endParaRPr b="1" i="0" sz="2800" u="none" cap="none" strike="noStrike">
              <a:solidFill>
                <a:srgbClr val="002060"/>
              </a:solidFill>
              <a:latin typeface="Arial"/>
              <a:ea typeface="Arial"/>
              <a:cs typeface="Arial"/>
              <a:sym typeface="Arial"/>
            </a:endParaRPr>
          </a:p>
        </p:txBody>
      </p:sp>
      <p:pic>
        <p:nvPicPr>
          <p:cNvPr id="249" name="Google Shape;249;p33"/>
          <p:cNvPicPr preferRelativeResize="0"/>
          <p:nvPr/>
        </p:nvPicPr>
        <p:blipFill rotWithShape="1">
          <a:blip r:embed="rId6">
            <a:alphaModFix/>
          </a:blip>
          <a:srcRect b="47195" l="0" r="0" t="0"/>
          <a:stretch/>
        </p:blipFill>
        <p:spPr>
          <a:xfrm>
            <a:off x="339986" y="853963"/>
            <a:ext cx="8464028" cy="34355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3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55" name="Google Shape;255;p3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56" name="Google Shape;256;p3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57" name="Google Shape;257;p3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pic>
        <p:nvPicPr>
          <p:cNvPr id="258" name="Google Shape;258;p34"/>
          <p:cNvPicPr preferRelativeResize="0"/>
          <p:nvPr/>
        </p:nvPicPr>
        <p:blipFill rotWithShape="1">
          <a:blip r:embed="rId6">
            <a:alphaModFix/>
          </a:blip>
          <a:srcRect b="0" l="0" r="0" t="52948"/>
          <a:stretch/>
        </p:blipFill>
        <p:spPr>
          <a:xfrm>
            <a:off x="339986" y="1041124"/>
            <a:ext cx="8464028" cy="30612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3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64" name="Google Shape;264;p3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65" name="Google Shape;265;p3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66" name="Google Shape;266;p3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67" name="Google Shape;267;p35"/>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Hasil:</a:t>
            </a:r>
            <a:endParaRPr b="1" i="0" sz="2800" u="none" cap="none" strike="noStrike">
              <a:solidFill>
                <a:srgbClr val="002060"/>
              </a:solidFill>
              <a:latin typeface="Arial"/>
              <a:ea typeface="Arial"/>
              <a:cs typeface="Arial"/>
              <a:sym typeface="Arial"/>
            </a:endParaRPr>
          </a:p>
        </p:txBody>
      </p:sp>
      <p:pic>
        <p:nvPicPr>
          <p:cNvPr descr="Contoh program percabangan switch/case di javascript" id="268" name="Google Shape;268;p35"/>
          <p:cNvPicPr preferRelativeResize="0"/>
          <p:nvPr/>
        </p:nvPicPr>
        <p:blipFill rotWithShape="1">
          <a:blip r:embed="rId6">
            <a:alphaModFix/>
          </a:blip>
          <a:srcRect b="0" l="0" r="0" t="0"/>
          <a:stretch/>
        </p:blipFill>
        <p:spPr>
          <a:xfrm>
            <a:off x="999521" y="584672"/>
            <a:ext cx="7145912" cy="444007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74" name="Google Shape;274;p3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75" name="Google Shape;275;p3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76" name="Google Shape;276;p3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77" name="Google Shape;277;p36"/>
          <p:cNvSpPr/>
          <p:nvPr/>
        </p:nvSpPr>
        <p:spPr>
          <a:xfrm>
            <a:off x="331180" y="876953"/>
            <a:ext cx="8464028" cy="369291"/>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Percabangan </a:t>
            </a:r>
            <a:r>
              <a:rPr b="0" i="1" lang="en-US" sz="1800" u="none" cap="none" strike="noStrike">
                <a:solidFill>
                  <a:srgbClr val="000000"/>
                </a:solidFill>
                <a:latin typeface="Arial"/>
                <a:ea typeface="Arial"/>
                <a:cs typeface="Arial"/>
                <a:sym typeface="Arial"/>
              </a:rPr>
              <a:t>switch/case</a:t>
            </a:r>
            <a:r>
              <a:rPr b="0" i="0" lang="en-US" sz="1800" u="none" cap="none" strike="noStrike">
                <a:solidFill>
                  <a:srgbClr val="000000"/>
                </a:solidFill>
                <a:latin typeface="Arial"/>
                <a:ea typeface="Arial"/>
                <a:cs typeface="Arial"/>
                <a:sym typeface="Arial"/>
              </a:rPr>
              <a:t> juga dapat dibuat seperti ini:</a:t>
            </a:r>
            <a:endParaRPr b="0" i="0" sz="1400" u="none" cap="none" strike="noStrike">
              <a:solidFill>
                <a:srgbClr val="000000"/>
              </a:solidFill>
              <a:latin typeface="Arial"/>
              <a:ea typeface="Arial"/>
              <a:cs typeface="Arial"/>
              <a:sym typeface="Arial"/>
            </a:endParaRPr>
          </a:p>
        </p:txBody>
      </p:sp>
      <p:pic>
        <p:nvPicPr>
          <p:cNvPr id="278" name="Google Shape;278;p36"/>
          <p:cNvPicPr preferRelativeResize="0"/>
          <p:nvPr/>
        </p:nvPicPr>
        <p:blipFill rotWithShape="1">
          <a:blip r:embed="rId6">
            <a:alphaModFix/>
          </a:blip>
          <a:srcRect b="0" l="0" r="0" t="0"/>
          <a:stretch/>
        </p:blipFill>
        <p:spPr>
          <a:xfrm>
            <a:off x="695982" y="1462193"/>
            <a:ext cx="3404963" cy="3681307"/>
          </a:xfrm>
          <a:prstGeom prst="rect">
            <a:avLst/>
          </a:prstGeom>
          <a:noFill/>
          <a:ln>
            <a:noFill/>
          </a:ln>
        </p:spPr>
      </p:pic>
      <p:pic>
        <p:nvPicPr>
          <p:cNvPr id="279" name="Google Shape;279;p36"/>
          <p:cNvPicPr preferRelativeResize="0"/>
          <p:nvPr/>
        </p:nvPicPr>
        <p:blipFill rotWithShape="1">
          <a:blip r:embed="rId7">
            <a:alphaModFix/>
          </a:blip>
          <a:srcRect b="0" l="0" r="0" t="0"/>
          <a:stretch/>
        </p:blipFill>
        <p:spPr>
          <a:xfrm>
            <a:off x="5499207" y="1377015"/>
            <a:ext cx="2948811" cy="312958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2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6" name="Google Shape;96;p2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7" name="Google Shape;97;p21"/>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98" name="Google Shape;98;p21"/>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99" name="Google Shape;99;p21"/>
          <p:cNvSpPr/>
          <p:nvPr/>
        </p:nvSpPr>
        <p:spPr>
          <a:xfrm>
            <a:off x="331181" y="118750"/>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Cambria"/>
                <a:ea typeface="Cambria"/>
                <a:cs typeface="Cambria"/>
                <a:sym typeface="Cambria"/>
              </a:rPr>
              <a:t>Profil Pengajar</a:t>
            </a:r>
            <a:endParaRPr b="0" i="0" sz="2800" u="none" cap="none" strike="noStrike">
              <a:solidFill>
                <a:srgbClr val="243A62"/>
              </a:solidFill>
              <a:latin typeface="Cambria"/>
              <a:ea typeface="Cambria"/>
              <a:cs typeface="Cambria"/>
              <a:sym typeface="Cambria"/>
            </a:endParaRPr>
          </a:p>
        </p:txBody>
      </p:sp>
      <p:sp>
        <p:nvSpPr>
          <p:cNvPr id="100" name="Google Shape;100;p21"/>
          <p:cNvSpPr/>
          <p:nvPr/>
        </p:nvSpPr>
        <p:spPr>
          <a:xfrm>
            <a:off x="324437" y="1179325"/>
            <a:ext cx="6902630" cy="173121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Jabatan Akademik </a:t>
            </a:r>
            <a:r>
              <a:rPr b="0" i="0" lang="en-US" sz="1350" u="none" cap="none" strike="noStrike">
                <a:solidFill>
                  <a:srgbClr val="FF0000"/>
                </a:solidFill>
                <a:latin typeface="Calibri"/>
                <a:ea typeface="Calibri"/>
                <a:cs typeface="Calibri"/>
                <a:sym typeface="Calibri"/>
              </a:rPr>
              <a:t>&lt;tahun dan jabatan terakhir Pengajar&gt;</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0070C0"/>
                </a:solidFill>
                <a:latin typeface="Calibri"/>
                <a:ea typeface="Calibri"/>
                <a:cs typeface="Calibri"/>
                <a:sym typeface="Calibri"/>
              </a:rPr>
              <a:t>Pendidikan</a:t>
            </a:r>
            <a:endParaRPr b="0" i="0" sz="1350" u="none" cap="none" strike="noStrike">
              <a:solidFill>
                <a:srgbClr val="0070C0"/>
              </a:solidFill>
              <a:latin typeface="Calibri"/>
              <a:ea typeface="Calibri"/>
              <a:cs typeface="Calibri"/>
              <a:sym typeface="Calibri"/>
            </a:endParaRPr>
          </a:p>
          <a:p>
            <a:pPr indent="-214313" lvl="0" marL="214313" marR="0" rtl="0" algn="l">
              <a:lnSpc>
                <a:spcPct val="100000"/>
              </a:lnSpc>
              <a:spcBef>
                <a:spcPts val="0"/>
              </a:spcBef>
              <a:spcAft>
                <a:spcPts val="0"/>
              </a:spcAft>
              <a:buClr>
                <a:srgbClr val="FF0000"/>
              </a:buClr>
              <a:buSzPts val="1800"/>
              <a:buFont typeface="Noto Sans Symbols"/>
              <a:buChar char="❑"/>
            </a:pPr>
            <a:r>
              <a:rPr b="0" i="0" lang="en-US" sz="1350" u="none" cap="none" strike="noStrike">
                <a:solidFill>
                  <a:srgbClr val="FF0000"/>
                </a:solidFill>
                <a:latin typeface="Calibri"/>
                <a:ea typeface="Calibri"/>
                <a:cs typeface="Calibri"/>
                <a:sym typeface="Calibri"/>
              </a:rPr>
              <a:t>&lt;riwayat pendidikan Pengajar&gt;  </a:t>
            </a:r>
            <a:endParaRPr b="0" i="0" sz="1050" u="none" cap="none" strike="noStrike">
              <a:solidFill>
                <a:srgbClr val="000000"/>
              </a:solidFill>
              <a:latin typeface="Arial"/>
              <a:ea typeface="Arial"/>
              <a:cs typeface="Arial"/>
              <a:sym typeface="Arial"/>
            </a:endParaRPr>
          </a:p>
          <a:p>
            <a:pPr indent="-128588" lvl="0" marL="214313"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70C0"/>
              </a:solidFill>
              <a:latin typeface="Calibri"/>
              <a:ea typeface="Calibri"/>
              <a:cs typeface="Calibri"/>
              <a:sym typeface="Calibri"/>
            </a:endParaRPr>
          </a:p>
          <a:p>
            <a:pPr indent="-128588" lvl="0" marL="214313"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70C0"/>
              </a:solidFill>
              <a:latin typeface="Calibri"/>
              <a:ea typeface="Calibri"/>
              <a:cs typeface="Calibri"/>
              <a:sym typeface="Calibri"/>
            </a:endParaRPr>
          </a:p>
          <a:p>
            <a:pPr indent="-128588" lvl="0" marL="214313"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chemeClr val="dk1"/>
                </a:solidFill>
                <a:latin typeface="Calibri"/>
                <a:ea typeface="Calibri"/>
                <a:cs typeface="Calibri"/>
                <a:sym typeface="Calibri"/>
              </a:rPr>
              <a:t>Riwayat Pekerjaan</a:t>
            </a:r>
            <a:endParaRPr b="0" i="0" sz="1350" u="none" cap="none" strike="noStrike">
              <a:solidFill>
                <a:schemeClr val="dk1"/>
              </a:solidFill>
              <a:latin typeface="Calibri"/>
              <a:ea typeface="Calibri"/>
              <a:cs typeface="Calibri"/>
              <a:sym typeface="Calibri"/>
            </a:endParaRPr>
          </a:p>
          <a:p>
            <a:pPr indent="-214313" lvl="0" marL="214313" marR="0" rtl="0" algn="l">
              <a:lnSpc>
                <a:spcPct val="100000"/>
              </a:lnSpc>
              <a:spcBef>
                <a:spcPts val="0"/>
              </a:spcBef>
              <a:spcAft>
                <a:spcPts val="0"/>
              </a:spcAft>
              <a:buClr>
                <a:srgbClr val="FF0000"/>
              </a:buClr>
              <a:buSzPts val="1800"/>
              <a:buFont typeface="Noto Sans Symbols"/>
              <a:buChar char="❑"/>
            </a:pPr>
            <a:r>
              <a:rPr b="0" i="0" lang="en-US" sz="1350" u="none" cap="none" strike="noStrike">
                <a:solidFill>
                  <a:srgbClr val="FF0000"/>
                </a:solidFill>
                <a:latin typeface="Calibri"/>
                <a:ea typeface="Calibri"/>
                <a:cs typeface="Calibri"/>
                <a:sym typeface="Calibri"/>
              </a:rPr>
              <a:t>&lt;riwayat pekerjaan Pengajar&gt;</a:t>
            </a:r>
            <a:endParaRPr b="0" i="0" sz="1050" u="none" cap="none" strike="noStrike">
              <a:solidFill>
                <a:srgbClr val="000000"/>
              </a:solidFill>
              <a:latin typeface="Arial"/>
              <a:ea typeface="Arial"/>
              <a:cs typeface="Arial"/>
              <a:sym typeface="Arial"/>
            </a:endParaRPr>
          </a:p>
        </p:txBody>
      </p:sp>
      <p:sp>
        <p:nvSpPr>
          <p:cNvPr id="101" name="Google Shape;101;p21"/>
          <p:cNvSpPr/>
          <p:nvPr/>
        </p:nvSpPr>
        <p:spPr>
          <a:xfrm>
            <a:off x="6579619" y="831329"/>
            <a:ext cx="2447550" cy="553968"/>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Calibri"/>
                <a:ea typeface="Calibri"/>
                <a:cs typeface="Calibri"/>
                <a:sym typeface="Calibri"/>
              </a:rPr>
              <a:t>Contact</a:t>
            </a:r>
            <a:endParaRPr b="0" i="0" sz="10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Calibri"/>
                <a:ea typeface="Calibri"/>
                <a:cs typeface="Calibri"/>
                <a:sym typeface="Calibri"/>
              </a:rPr>
              <a:t>HP WA only :</a:t>
            </a:r>
            <a:r>
              <a:rPr b="1" i="0" lang="en-US" sz="1050" u="none" cap="none" strike="noStrike">
                <a:solidFill>
                  <a:srgbClr val="FF0000"/>
                </a:solidFill>
                <a:latin typeface="Calibri"/>
                <a:ea typeface="Calibri"/>
                <a:cs typeface="Calibri"/>
                <a:sym typeface="Calibri"/>
              </a:rPr>
              <a:t>&lt;no hp Pengajar&gt;</a:t>
            </a:r>
            <a:endParaRPr b="0" i="0" sz="105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Calibri"/>
                <a:ea typeface="Calibri"/>
                <a:cs typeface="Calibri"/>
                <a:sym typeface="Calibri"/>
              </a:rPr>
              <a:t>Email	:</a:t>
            </a:r>
            <a:r>
              <a:rPr b="1" i="0" lang="en-US" sz="1050" u="none" cap="none" strike="noStrike">
                <a:solidFill>
                  <a:srgbClr val="FF0000"/>
                </a:solidFill>
                <a:latin typeface="Calibri"/>
                <a:ea typeface="Calibri"/>
                <a:cs typeface="Calibri"/>
                <a:sym typeface="Calibri"/>
              </a:rPr>
              <a:t>&lt;email Pengajar&gt;</a:t>
            </a:r>
            <a:endParaRPr b="0" i="0" sz="1050" u="none" cap="none" strike="noStrike">
              <a:solidFill>
                <a:srgbClr val="FF0000"/>
              </a:solidFill>
              <a:latin typeface="Calibri"/>
              <a:ea typeface="Calibri"/>
              <a:cs typeface="Calibri"/>
              <a:sym typeface="Calibri"/>
            </a:endParaRPr>
          </a:p>
        </p:txBody>
      </p:sp>
      <p:sp>
        <p:nvSpPr>
          <p:cNvPr id="102" name="Google Shape;102;p21"/>
          <p:cNvSpPr/>
          <p:nvPr/>
        </p:nvSpPr>
        <p:spPr>
          <a:xfrm>
            <a:off x="5465311" y="831324"/>
            <a:ext cx="1057725" cy="1336725"/>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rgbClr val="FF0000"/>
                </a:solidFill>
                <a:latin typeface="Calibri"/>
                <a:ea typeface="Calibri"/>
                <a:cs typeface="Calibri"/>
                <a:sym typeface="Calibri"/>
              </a:rPr>
              <a:t>Foto Pengajar</a:t>
            </a:r>
            <a:endParaRPr b="0" i="0" sz="1350" u="none" cap="none" strike="noStrike">
              <a:solidFill>
                <a:srgbClr val="FF0000"/>
              </a:solidFill>
              <a:latin typeface="Calibri"/>
              <a:ea typeface="Calibri"/>
              <a:cs typeface="Calibri"/>
              <a:sym typeface="Calibri"/>
            </a:endParaRPr>
          </a:p>
        </p:txBody>
      </p:sp>
      <p:sp>
        <p:nvSpPr>
          <p:cNvPr id="103" name="Google Shape;103;p21"/>
          <p:cNvSpPr/>
          <p:nvPr/>
        </p:nvSpPr>
        <p:spPr>
          <a:xfrm>
            <a:off x="6579619" y="2356623"/>
            <a:ext cx="2447550" cy="55395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Calibri"/>
                <a:ea typeface="Calibri"/>
                <a:cs typeface="Calibri"/>
                <a:sym typeface="Calibri"/>
              </a:rPr>
              <a:t>Contact</a:t>
            </a:r>
            <a:endParaRPr b="0" i="0" sz="10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Calibri"/>
                <a:ea typeface="Calibri"/>
                <a:cs typeface="Calibri"/>
                <a:sym typeface="Calibri"/>
              </a:rPr>
              <a:t>HP WA only :</a:t>
            </a:r>
            <a:r>
              <a:rPr b="1" i="0" lang="en-US" sz="1050" u="none" cap="none" strike="noStrike">
                <a:solidFill>
                  <a:srgbClr val="FF0000"/>
                </a:solidFill>
                <a:latin typeface="Calibri"/>
                <a:ea typeface="Calibri"/>
                <a:cs typeface="Calibri"/>
                <a:sym typeface="Calibri"/>
              </a:rPr>
              <a:t>&lt;no hp Pengajar&gt;</a:t>
            </a:r>
            <a:endParaRPr b="0" i="0" sz="105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Calibri"/>
                <a:ea typeface="Calibri"/>
                <a:cs typeface="Calibri"/>
                <a:sym typeface="Calibri"/>
              </a:rPr>
              <a:t>Email	:</a:t>
            </a:r>
            <a:r>
              <a:rPr b="1" i="0" lang="en-US" sz="1050" u="none" cap="none" strike="noStrike">
                <a:solidFill>
                  <a:srgbClr val="FF0000"/>
                </a:solidFill>
                <a:latin typeface="Calibri"/>
                <a:ea typeface="Calibri"/>
                <a:cs typeface="Calibri"/>
                <a:sym typeface="Calibri"/>
              </a:rPr>
              <a:t>&lt;email Pengajar&gt;</a:t>
            </a:r>
            <a:endParaRPr b="0" i="0" sz="1050" u="none" cap="none" strike="noStrike">
              <a:solidFill>
                <a:srgbClr val="FF0000"/>
              </a:solidFill>
              <a:latin typeface="Calibri"/>
              <a:ea typeface="Calibri"/>
              <a:cs typeface="Calibri"/>
              <a:sym typeface="Calibri"/>
            </a:endParaRPr>
          </a:p>
        </p:txBody>
      </p:sp>
      <p:sp>
        <p:nvSpPr>
          <p:cNvPr id="104" name="Google Shape;104;p21"/>
          <p:cNvSpPr/>
          <p:nvPr/>
        </p:nvSpPr>
        <p:spPr>
          <a:xfrm>
            <a:off x="5465311" y="2338543"/>
            <a:ext cx="1057725" cy="1336725"/>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350"/>
              <a:buFont typeface="Arial"/>
              <a:buNone/>
            </a:pPr>
            <a:r>
              <a:rPr b="0" i="0" lang="en-US" sz="1350" u="none" cap="none" strike="noStrike">
                <a:solidFill>
                  <a:srgbClr val="FF0000"/>
                </a:solidFill>
                <a:latin typeface="Calibri"/>
                <a:ea typeface="Calibri"/>
                <a:cs typeface="Calibri"/>
                <a:sym typeface="Calibri"/>
              </a:rPr>
              <a:t>Foto Pengajar</a:t>
            </a:r>
            <a:endParaRPr b="0" i="0" sz="1350" u="none" cap="none" strike="noStrike">
              <a:solidFill>
                <a:srgbClr val="FF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85" name="Google Shape;285;p3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86" name="Google Shape;286;p3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87" name="Google Shape;287;p3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88" name="Google Shape;288;p37"/>
          <p:cNvSpPr/>
          <p:nvPr/>
        </p:nvSpPr>
        <p:spPr>
          <a:xfrm>
            <a:off x="331180" y="876953"/>
            <a:ext cx="8464028" cy="1754286"/>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Pertama. berikan nilai true pada switch, ini agar bisa masuk ke dalam blok switch.</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Lalu di dalam blok switch, kita buat kondisi dengan menggunakan case.</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Hasilnya akan sama seperti pada contoh percabangan if/else/if.</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294" name="Google Shape;294;p3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95" name="Google Shape;295;p3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296" name="Google Shape;296;p3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297" name="Google Shape;297;p38"/>
          <p:cNvSpPr/>
          <p:nvPr/>
        </p:nvSpPr>
        <p:spPr>
          <a:xfrm>
            <a:off x="331181" y="118750"/>
            <a:ext cx="5650217"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Cambria"/>
                <a:ea typeface="Cambria"/>
                <a:cs typeface="Cambria"/>
                <a:sym typeface="Cambria"/>
              </a:rPr>
              <a:t>5. Percabangan dengan Operator Ternary</a:t>
            </a:r>
            <a:br>
              <a:rPr b="1" i="0" lang="en-US" sz="2000" u="none" cap="none" strike="noStrike">
                <a:solidFill>
                  <a:srgbClr val="002060"/>
                </a:solidFill>
                <a:latin typeface="Cambria"/>
                <a:ea typeface="Cambria"/>
                <a:cs typeface="Cambria"/>
                <a:sym typeface="Cambria"/>
              </a:rPr>
            </a:br>
            <a:endParaRPr b="1" i="0" sz="2000" u="none" cap="none" strike="noStrike">
              <a:solidFill>
                <a:srgbClr val="002060"/>
              </a:solidFill>
              <a:latin typeface="Cambria"/>
              <a:ea typeface="Cambria"/>
              <a:cs typeface="Cambria"/>
              <a:sym typeface="Cambria"/>
            </a:endParaRPr>
          </a:p>
        </p:txBody>
      </p:sp>
      <p:sp>
        <p:nvSpPr>
          <p:cNvPr id="298" name="Google Shape;298;p38"/>
          <p:cNvSpPr/>
          <p:nvPr/>
        </p:nvSpPr>
        <p:spPr>
          <a:xfrm>
            <a:off x="331180" y="876953"/>
            <a:ext cx="8464028" cy="9232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Percabangan menggunakan opreator </a:t>
            </a:r>
            <a:r>
              <a:rPr b="0" i="1" lang="en-US" sz="1800" u="none" cap="none" strike="noStrike">
                <a:solidFill>
                  <a:srgbClr val="000000"/>
                </a:solidFill>
                <a:latin typeface="Cambria"/>
                <a:ea typeface="Cambria"/>
                <a:cs typeface="Cambria"/>
                <a:sym typeface="Cambria"/>
              </a:rPr>
              <a:t>ternary</a:t>
            </a:r>
            <a:r>
              <a:rPr b="0" i="0" lang="en-US" sz="1800" u="none" cap="none" strike="noStrike">
                <a:solidFill>
                  <a:srgbClr val="000000"/>
                </a:solidFill>
                <a:latin typeface="Cambria"/>
                <a:ea typeface="Cambria"/>
                <a:cs typeface="Cambria"/>
                <a:sym typeface="Cambria"/>
              </a:rPr>
              <a:t> merupakan bentuk lain dari percabangan </a:t>
            </a:r>
            <a:r>
              <a:rPr b="0" i="1" lang="en-US" sz="1800" u="none" cap="none" strike="noStrike">
                <a:solidFill>
                  <a:srgbClr val="000000"/>
                </a:solidFill>
                <a:latin typeface="Cambria"/>
                <a:ea typeface="Cambria"/>
                <a:cs typeface="Cambria"/>
                <a:sym typeface="Cambria"/>
              </a:rPr>
              <a:t>if/else</a:t>
            </a:r>
            <a:r>
              <a:rPr b="0" i="0" lang="en-US" sz="1800" u="none" cap="none" strike="noStrike">
                <a:solidFill>
                  <a:srgbClr val="000000"/>
                </a:solidFill>
                <a:latin typeface="Cambria"/>
                <a:ea typeface="Cambria"/>
                <a:cs typeface="Cambria"/>
                <a:sym typeface="Cambria"/>
              </a:rPr>
              <a:t>. Bisa dibilang bentuk singkatnya dari </a:t>
            </a:r>
            <a:r>
              <a:rPr b="0" i="1" lang="en-US" sz="1800" u="none" cap="none" strike="noStrike">
                <a:solidFill>
                  <a:srgbClr val="000000"/>
                </a:solidFill>
                <a:latin typeface="Cambria"/>
                <a:ea typeface="Cambria"/>
                <a:cs typeface="Cambria"/>
                <a:sym typeface="Cambria"/>
              </a:rPr>
              <a:t>if/else</a:t>
            </a:r>
            <a:r>
              <a:rPr b="0" i="0" lang="en-US" sz="1800" u="none" cap="none" strike="noStrike">
                <a:solidFill>
                  <a:srgbClr val="000000"/>
                </a:solidFill>
                <a:latin typeface="Cambria"/>
                <a:ea typeface="Cambria"/>
                <a:cs typeface="Cambria"/>
                <a:sym typeface="Cambria"/>
              </a:rPr>
              <a:t>.</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299" name="Google Shape;299;p38"/>
          <p:cNvSpPr/>
          <p:nvPr/>
        </p:nvSpPr>
        <p:spPr>
          <a:xfrm>
            <a:off x="6393180" y="2493020"/>
            <a:ext cx="2499360"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Fungsi method toUpperCase()  mengubah teks yang diinput menjadi capital semua</a:t>
            </a:r>
            <a:endParaRPr b="0" i="0" sz="1800" u="none" cap="none" strike="noStrike">
              <a:solidFill>
                <a:srgbClr val="000000"/>
              </a:solidFill>
              <a:latin typeface="Cambria"/>
              <a:ea typeface="Cambria"/>
              <a:cs typeface="Cambria"/>
              <a:sym typeface="Cambria"/>
            </a:endParaRPr>
          </a:p>
        </p:txBody>
      </p:sp>
      <p:pic>
        <p:nvPicPr>
          <p:cNvPr id="300" name="Google Shape;300;p38"/>
          <p:cNvPicPr preferRelativeResize="0"/>
          <p:nvPr/>
        </p:nvPicPr>
        <p:blipFill rotWithShape="1">
          <a:blip r:embed="rId6">
            <a:alphaModFix/>
          </a:blip>
          <a:srcRect b="0" l="0" r="0" t="0"/>
          <a:stretch/>
        </p:blipFill>
        <p:spPr>
          <a:xfrm>
            <a:off x="348792" y="1722315"/>
            <a:ext cx="5972379" cy="32418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06" name="Google Shape;306;p3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07" name="Google Shape;307;p3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308" name="Google Shape;308;p3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309" name="Google Shape;309;p39"/>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Hasil:</a:t>
            </a:r>
            <a:endParaRPr b="1" i="0" sz="2800" u="none" cap="none" strike="noStrike">
              <a:solidFill>
                <a:srgbClr val="002060"/>
              </a:solidFill>
              <a:latin typeface="Arial"/>
              <a:ea typeface="Arial"/>
              <a:cs typeface="Arial"/>
              <a:sym typeface="Arial"/>
            </a:endParaRPr>
          </a:p>
        </p:txBody>
      </p:sp>
      <p:pic>
        <p:nvPicPr>
          <p:cNvPr descr="Contoh program percabangan dengan operator ternary di javascript" id="310" name="Google Shape;310;p39"/>
          <p:cNvPicPr preferRelativeResize="0"/>
          <p:nvPr/>
        </p:nvPicPr>
        <p:blipFill rotWithShape="1">
          <a:blip r:embed="rId6">
            <a:alphaModFix/>
          </a:blip>
          <a:srcRect b="0" l="0" r="0" t="0"/>
          <a:stretch/>
        </p:blipFill>
        <p:spPr>
          <a:xfrm>
            <a:off x="991473" y="586209"/>
            <a:ext cx="7153960" cy="44450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4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16" name="Google Shape;316;p4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17" name="Google Shape;317;p4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318" name="Google Shape;318;p4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319" name="Google Shape;319;p40"/>
          <p:cNvSpPr/>
          <p:nvPr/>
        </p:nvSpPr>
        <p:spPr>
          <a:xfrm>
            <a:off x="331181" y="118750"/>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243A62"/>
              </a:solidFill>
              <a:latin typeface="Arial"/>
              <a:ea typeface="Arial"/>
              <a:cs typeface="Arial"/>
              <a:sym typeface="Arial"/>
            </a:endParaRPr>
          </a:p>
        </p:txBody>
      </p:sp>
      <p:sp>
        <p:nvSpPr>
          <p:cNvPr id="320" name="Google Shape;320;p40"/>
          <p:cNvSpPr/>
          <p:nvPr/>
        </p:nvSpPr>
        <p:spPr>
          <a:xfrm>
            <a:off x="331180" y="876953"/>
            <a:ext cx="8464028" cy="2862282"/>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Operator ternary berperan sebagai percabangan if/else:</a:t>
            </a:r>
            <a:endParaRPr b="0" i="0" sz="14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Apabila kondisi yang ada di dalam kurung—</a:t>
            </a:r>
            <a:r>
              <a:rPr b="0" i="0" lang="en-US" sz="1800" u="none" cap="none" strike="noStrike">
                <a:solidFill>
                  <a:srgbClr val="FF0000"/>
                </a:solidFill>
                <a:latin typeface="Cambria"/>
                <a:ea typeface="Cambria"/>
                <a:cs typeface="Cambria"/>
                <a:sym typeface="Cambria"/>
              </a:rPr>
              <a:t>(jwb.toUpperCase() == "IYA")</a:t>
            </a:r>
            <a:r>
              <a:rPr b="0" i="0" lang="en-US" sz="1800" u="none" cap="none" strike="noStrike">
                <a:solidFill>
                  <a:srgbClr val="000000"/>
                </a:solidFill>
                <a:latin typeface="Cambria"/>
                <a:ea typeface="Cambria"/>
                <a:cs typeface="Cambria"/>
                <a:sym typeface="Cambria"/>
              </a:rPr>
              <a:t>—bernilai </a:t>
            </a:r>
            <a:r>
              <a:rPr b="0" i="0" lang="en-US" sz="1800" u="none" cap="none" strike="noStrike">
                <a:solidFill>
                  <a:srgbClr val="FF0000"/>
                </a:solidFill>
                <a:latin typeface="Cambria"/>
                <a:ea typeface="Cambria"/>
                <a:cs typeface="Cambria"/>
                <a:sym typeface="Cambria"/>
              </a:rPr>
              <a:t>true</a:t>
            </a:r>
            <a:r>
              <a:rPr b="0" i="0" lang="en-US" sz="1800" u="none" cap="none" strike="noStrike">
                <a:solidFill>
                  <a:srgbClr val="000000"/>
                </a:solidFill>
                <a:latin typeface="Cambria"/>
                <a:ea typeface="Cambria"/>
                <a:cs typeface="Cambria"/>
                <a:sym typeface="Cambria"/>
              </a:rPr>
              <a:t>, maka nanti isi dari variabel jawaban akan sama dengan "</a:t>
            </a:r>
            <a:r>
              <a:rPr b="0" i="0" lang="en-US" sz="1800" u="none" cap="none" strike="noStrike">
                <a:solidFill>
                  <a:srgbClr val="FF0000"/>
                </a:solidFill>
                <a:latin typeface="Cambria"/>
                <a:ea typeface="Cambria"/>
                <a:cs typeface="Cambria"/>
                <a:sym typeface="Cambria"/>
              </a:rPr>
              <a:t>Benar</a:t>
            </a:r>
            <a:r>
              <a:rPr b="0" i="0" lang="en-US" sz="1800" u="none" cap="none" strike="noStrike">
                <a:solidFill>
                  <a:srgbClr val="000000"/>
                </a:solidFill>
                <a:latin typeface="Cambria"/>
                <a:ea typeface="Cambria"/>
                <a:cs typeface="Cambria"/>
                <a:sym typeface="Cambria"/>
              </a:rPr>
              <a:t>".</a:t>
            </a:r>
            <a:endParaRPr b="0" i="0" sz="14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Tapi kalau bernilai false, maka variabel jawaban akan berisi "</a:t>
            </a:r>
            <a:r>
              <a:rPr b="0" i="0" lang="en-US" sz="1800" u="none" cap="none" strike="noStrike">
                <a:solidFill>
                  <a:srgbClr val="FF0000"/>
                </a:solidFill>
                <a:latin typeface="Cambria"/>
                <a:ea typeface="Cambria"/>
                <a:cs typeface="Cambria"/>
                <a:sym typeface="Cambria"/>
              </a:rPr>
              <a:t>Salah</a:t>
            </a:r>
            <a:r>
              <a:rPr b="0" i="0" lang="en-US" sz="1800" u="none" cap="none" strike="noStrike">
                <a:solidFill>
                  <a:srgbClr val="000000"/>
                </a:solidFill>
                <a:latin typeface="Cambria"/>
                <a:ea typeface="Cambria"/>
                <a:cs typeface="Cambria"/>
                <a:sym typeface="Cambria"/>
              </a:rPr>
              <a:t>".</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id="321" name="Google Shape;321;p40"/>
          <p:cNvPicPr preferRelativeResize="0"/>
          <p:nvPr/>
        </p:nvPicPr>
        <p:blipFill rotWithShape="1">
          <a:blip r:embed="rId6">
            <a:alphaModFix/>
          </a:blip>
          <a:srcRect b="0" l="0" r="0" t="0"/>
          <a:stretch/>
        </p:blipFill>
        <p:spPr>
          <a:xfrm>
            <a:off x="695981" y="1521944"/>
            <a:ext cx="6626061" cy="40227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27" name="Google Shape;327;p4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28" name="Google Shape;328;p4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329" name="Google Shape;329;p4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330" name="Google Shape;330;p41"/>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6. Percabangan Bersarang </a:t>
            </a:r>
            <a:r>
              <a:rPr b="1" i="1" lang="en-US" sz="2400" u="none" cap="none" strike="noStrike">
                <a:solidFill>
                  <a:srgbClr val="002060"/>
                </a:solidFill>
                <a:latin typeface="Arial"/>
                <a:ea typeface="Arial"/>
                <a:cs typeface="Arial"/>
                <a:sym typeface="Arial"/>
              </a:rPr>
              <a:t>(Nested)</a:t>
            </a:r>
            <a:br>
              <a:rPr b="1" i="0" lang="en-US" sz="2400" u="none" cap="none" strike="noStrike">
                <a:solidFill>
                  <a:srgbClr val="002060"/>
                </a:solidFill>
                <a:latin typeface="Arial"/>
                <a:ea typeface="Arial"/>
                <a:cs typeface="Arial"/>
                <a:sym typeface="Arial"/>
              </a:rPr>
            </a:br>
            <a:endParaRPr b="1" i="0" sz="2400" u="none" cap="none" strike="noStrike">
              <a:solidFill>
                <a:srgbClr val="002060"/>
              </a:solidFill>
              <a:latin typeface="Arial"/>
              <a:ea typeface="Arial"/>
              <a:cs typeface="Arial"/>
              <a:sym typeface="Arial"/>
            </a:endParaRPr>
          </a:p>
        </p:txBody>
      </p:sp>
      <p:sp>
        <p:nvSpPr>
          <p:cNvPr id="331" name="Google Shape;331;p41"/>
          <p:cNvSpPr/>
          <p:nvPr/>
        </p:nvSpPr>
        <p:spPr>
          <a:xfrm>
            <a:off x="331180" y="876953"/>
            <a:ext cx="8464028"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blok percabangan juga dapat dibuat di dalam percabangan.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32" name="Google Shape;332;p41"/>
          <p:cNvPicPr preferRelativeResize="0"/>
          <p:nvPr/>
        </p:nvPicPr>
        <p:blipFill rotWithShape="1">
          <a:blip r:embed="rId6">
            <a:alphaModFix/>
          </a:blip>
          <a:srcRect b="0" l="0" r="0" t="0"/>
          <a:stretch/>
        </p:blipFill>
        <p:spPr>
          <a:xfrm>
            <a:off x="2272556" y="1316441"/>
            <a:ext cx="4598888" cy="370830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4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38" name="Google Shape;338;p4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39" name="Google Shape;339;p4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340" name="Google Shape;340;p4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341" name="Google Shape;341;p4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Hasil:</a:t>
            </a:r>
            <a:endParaRPr b="1" i="0" sz="2800" u="none" cap="none" strike="noStrike">
              <a:solidFill>
                <a:srgbClr val="002060"/>
              </a:solidFill>
              <a:latin typeface="Arial"/>
              <a:ea typeface="Arial"/>
              <a:cs typeface="Arial"/>
              <a:sym typeface="Arial"/>
            </a:endParaRPr>
          </a:p>
        </p:txBody>
      </p:sp>
      <p:pic>
        <p:nvPicPr>
          <p:cNvPr descr="Contoh program percabangan bersarang di javascript" id="342" name="Google Shape;342;p42"/>
          <p:cNvPicPr preferRelativeResize="0"/>
          <p:nvPr/>
        </p:nvPicPr>
        <p:blipFill rotWithShape="1">
          <a:blip r:embed="rId6">
            <a:alphaModFix/>
          </a:blip>
          <a:srcRect b="0" l="0" r="0" t="0"/>
          <a:stretch/>
        </p:blipFill>
        <p:spPr>
          <a:xfrm>
            <a:off x="1014032" y="603300"/>
            <a:ext cx="7115935" cy="4421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48" name="Google Shape;348;p4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49" name="Google Shape;349;p4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350" name="Google Shape;350;p4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351" name="Google Shape;351;p43"/>
          <p:cNvSpPr/>
          <p:nvPr/>
        </p:nvSpPr>
        <p:spPr>
          <a:xfrm>
            <a:off x="331181" y="118750"/>
            <a:ext cx="5650217" cy="10156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Cambria"/>
                <a:ea typeface="Cambria"/>
                <a:cs typeface="Cambria"/>
                <a:sym typeface="Cambria"/>
              </a:rPr>
              <a:t>Menggunakan Operator Logika pada Percabangan</a:t>
            </a:r>
            <a:br>
              <a:rPr b="1" i="0" lang="en-US" sz="1800" u="none" cap="none" strike="noStrike">
                <a:solidFill>
                  <a:srgbClr val="002060"/>
                </a:solidFill>
                <a:latin typeface="Cambria"/>
                <a:ea typeface="Cambria"/>
                <a:cs typeface="Cambria"/>
                <a:sym typeface="Cambria"/>
              </a:rPr>
            </a:br>
            <a:endParaRPr b="1" i="0" sz="1800" u="none" cap="none" strike="noStrike">
              <a:solidFill>
                <a:srgbClr val="002060"/>
              </a:solidFill>
              <a:latin typeface="Cambria"/>
              <a:ea typeface="Cambria"/>
              <a:cs typeface="Cambria"/>
              <a:sym typeface="Cambria"/>
            </a:endParaRPr>
          </a:p>
        </p:txBody>
      </p:sp>
      <p:sp>
        <p:nvSpPr>
          <p:cNvPr id="352" name="Google Shape;352;p43"/>
          <p:cNvSpPr/>
          <p:nvPr/>
        </p:nvSpPr>
        <p:spPr>
          <a:xfrm>
            <a:off x="331180" y="876953"/>
            <a:ext cx="8464028" cy="9232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Percabangan bersarang dapat buat lebih sederhana dengan operator logika. Contoh:</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53" name="Google Shape;353;p43"/>
          <p:cNvPicPr preferRelativeResize="0"/>
          <p:nvPr/>
        </p:nvPicPr>
        <p:blipFill rotWithShape="1">
          <a:blip r:embed="rId6">
            <a:alphaModFix/>
          </a:blip>
          <a:srcRect b="0" l="0" r="0" t="0"/>
          <a:stretch/>
        </p:blipFill>
        <p:spPr>
          <a:xfrm>
            <a:off x="1038944" y="1481450"/>
            <a:ext cx="7048500" cy="3543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59" name="Google Shape;359;p4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60" name="Google Shape;360;p4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361" name="Google Shape;361;p4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362" name="Google Shape;362;p44"/>
          <p:cNvSpPr/>
          <p:nvPr/>
        </p:nvSpPr>
        <p:spPr>
          <a:xfrm>
            <a:off x="331181" y="118750"/>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Operator Logika</a:t>
            </a:r>
            <a:endParaRPr b="0" i="0" sz="2800" u="none" cap="none" strike="noStrike">
              <a:solidFill>
                <a:srgbClr val="243A62"/>
              </a:solidFill>
              <a:latin typeface="Arial"/>
              <a:ea typeface="Arial"/>
              <a:cs typeface="Arial"/>
              <a:sym typeface="Arial"/>
            </a:endParaRPr>
          </a:p>
        </p:txBody>
      </p:sp>
      <p:sp>
        <p:nvSpPr>
          <p:cNvPr id="363" name="Google Shape;363;p44"/>
          <p:cNvSpPr/>
          <p:nvPr/>
        </p:nvSpPr>
        <p:spPr>
          <a:xfrm>
            <a:off x="331180" y="876953"/>
            <a:ext cx="8464028" cy="2862282"/>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Dapat di sederhanakan dengan operator logika AND (&amp;&amp;).</a:t>
            </a:r>
            <a:endParaRPr b="0" i="0" sz="14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Namun, ini bukan solusi terbaik karena user tidak bisa di cek terdaftar atau tidak.</a:t>
            </a:r>
            <a:endParaRPr b="0" i="0" sz="1800" u="none" cap="none" strike="noStrike">
              <a:solidFill>
                <a:srgbClr val="000000"/>
              </a:solidFill>
              <a:latin typeface="Arial"/>
              <a:ea typeface="Arial"/>
              <a:cs typeface="Arial"/>
              <a:sym typeface="Arial"/>
            </a:endParaRPr>
          </a:p>
        </p:txBody>
      </p:sp>
      <p:pic>
        <p:nvPicPr>
          <p:cNvPr id="364" name="Google Shape;364;p44"/>
          <p:cNvPicPr preferRelativeResize="0"/>
          <p:nvPr/>
        </p:nvPicPr>
        <p:blipFill rotWithShape="1">
          <a:blip r:embed="rId6">
            <a:alphaModFix/>
          </a:blip>
          <a:srcRect b="0" l="0" r="0" t="0"/>
          <a:stretch/>
        </p:blipFill>
        <p:spPr>
          <a:xfrm>
            <a:off x="2053010" y="1302887"/>
            <a:ext cx="5037979" cy="181173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70" name="Google Shape;370;p4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71" name="Google Shape;371;p4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372" name="Google Shape;372;p4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373" name="Google Shape;373;p45"/>
          <p:cNvSpPr/>
          <p:nvPr/>
        </p:nvSpPr>
        <p:spPr>
          <a:xfrm>
            <a:off x="695982" y="2353240"/>
            <a:ext cx="7647918"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Blok Perulangan Javascript</a:t>
            </a:r>
            <a:endParaRPr b="1" i="0" sz="2800" u="none" cap="none" strike="noStrike">
              <a:solidFill>
                <a:srgbClr val="00206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4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79" name="Google Shape;379;p4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80" name="Google Shape;380;p4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381" name="Google Shape;381;p4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382" name="Google Shape;382;p46"/>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Pengenalan</a:t>
            </a:r>
            <a:endParaRPr b="1" i="0" sz="2800" u="none" cap="none" strike="noStrike">
              <a:solidFill>
                <a:srgbClr val="002060"/>
              </a:solidFill>
              <a:latin typeface="Arial"/>
              <a:ea typeface="Arial"/>
              <a:cs typeface="Arial"/>
              <a:sym typeface="Arial"/>
            </a:endParaRPr>
          </a:p>
        </p:txBody>
      </p:sp>
      <p:sp>
        <p:nvSpPr>
          <p:cNvPr id="383" name="Google Shape;383;p46"/>
          <p:cNvSpPr/>
          <p:nvPr/>
        </p:nvSpPr>
        <p:spPr>
          <a:xfrm>
            <a:off x="331180" y="876953"/>
            <a:ext cx="8464028" cy="2031285"/>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Perulangan akan membantu kita mengeksekusi kode yang berulang-ulang, berapapun yang kita mau. Ada 5 macam bentuk perulangan di Javascript. Secara umum, perulangan dibagi 2.  </a:t>
            </a:r>
            <a:r>
              <a:rPr b="0" i="1" lang="en-US" sz="1800" u="none" cap="none" strike="noStrike">
                <a:solidFill>
                  <a:srgbClr val="000000"/>
                </a:solidFill>
                <a:latin typeface="Cambria"/>
                <a:ea typeface="Cambria"/>
                <a:cs typeface="Cambria"/>
                <a:sym typeface="Cambria"/>
              </a:rPr>
              <a:t>Counted loop</a:t>
            </a:r>
            <a:r>
              <a:rPr b="0" i="0" lang="en-US" sz="1800" u="none" cap="none" strike="noStrike">
                <a:solidFill>
                  <a:srgbClr val="000000"/>
                </a:solidFill>
                <a:latin typeface="Cambria"/>
                <a:ea typeface="Cambria"/>
                <a:cs typeface="Cambria"/>
                <a:sym typeface="Cambria"/>
              </a:rPr>
              <a:t> dan </a:t>
            </a:r>
            <a:r>
              <a:rPr b="0" i="1" lang="en-US" sz="1800" u="none" cap="none" strike="noStrike">
                <a:solidFill>
                  <a:srgbClr val="000000"/>
                </a:solidFill>
                <a:latin typeface="Cambria"/>
                <a:ea typeface="Cambria"/>
                <a:cs typeface="Cambria"/>
                <a:sym typeface="Cambria"/>
              </a:rPr>
              <a:t>uncounted loop</a:t>
            </a:r>
            <a:r>
              <a:rPr b="0" i="0" lang="en-US" sz="1800" u="none" cap="none" strike="noStrike">
                <a:solidFill>
                  <a:srgbClr val="000000"/>
                </a:solidFill>
                <a:latin typeface="Cambria"/>
                <a:ea typeface="Cambria"/>
                <a:cs typeface="Cambria"/>
                <a:sym typeface="Cambria"/>
              </a:rPr>
              <a:t>. Perbedaannya:</a:t>
            </a:r>
            <a:endParaRPr b="0" i="0" sz="14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
        <p:nvSpPr>
          <p:cNvPr id="384" name="Google Shape;384;p46"/>
          <p:cNvSpPr/>
          <p:nvPr/>
        </p:nvSpPr>
        <p:spPr>
          <a:xfrm>
            <a:off x="695982" y="1914877"/>
            <a:ext cx="8099226" cy="1703030"/>
          </a:xfrm>
          <a:prstGeom prst="rect">
            <a:avLst/>
          </a:prstGeom>
          <a:noFill/>
          <a:ln>
            <a:noFill/>
          </a:ln>
        </p:spPr>
        <p:txBody>
          <a:bodyPr anchorCtr="0" anchor="t" bIns="45700" lIns="91425" spcFirstLastPara="1" rIns="91425" wrap="square" tIns="45700">
            <a:spAutoFit/>
          </a:bodyPr>
          <a:lstStyle/>
          <a:p>
            <a:pPr indent="-285750" lvl="1" marL="285750" marR="0" rtl="0" algn="just">
              <a:lnSpc>
                <a:spcPct val="150000"/>
              </a:lnSpc>
              <a:spcBef>
                <a:spcPts val="0"/>
              </a:spcBef>
              <a:spcAft>
                <a:spcPts val="0"/>
              </a:spcAft>
              <a:buClr>
                <a:srgbClr val="000000"/>
              </a:buClr>
              <a:buSzPts val="1800"/>
              <a:buFont typeface="Cambria"/>
              <a:buChar char="•"/>
            </a:pPr>
            <a:r>
              <a:rPr b="0" i="0" lang="en-US" sz="1800" u="none" cap="none" strike="noStrike">
                <a:solidFill>
                  <a:srgbClr val="000000"/>
                </a:solidFill>
                <a:latin typeface="Cambria"/>
                <a:ea typeface="Cambria"/>
                <a:cs typeface="Cambria"/>
                <a:sym typeface="Cambria"/>
              </a:rPr>
              <a:t>Counted Loop merupakan perulangan yang jelas dan sudah tentu banyak perulangannya.</a:t>
            </a:r>
            <a:endParaRPr b="0" i="0" sz="1400" u="none" cap="none" strike="noStrike">
              <a:solidFill>
                <a:srgbClr val="000000"/>
              </a:solidFill>
              <a:latin typeface="Cambria"/>
              <a:ea typeface="Cambria"/>
              <a:cs typeface="Cambria"/>
              <a:sym typeface="Cambria"/>
            </a:endParaRPr>
          </a:p>
          <a:p>
            <a:pPr indent="-285750" lvl="1" marL="285750" marR="0" rtl="0" algn="just">
              <a:lnSpc>
                <a:spcPct val="150000"/>
              </a:lnSpc>
              <a:spcBef>
                <a:spcPts val="0"/>
              </a:spcBef>
              <a:spcAft>
                <a:spcPts val="0"/>
              </a:spcAft>
              <a:buClr>
                <a:srgbClr val="000000"/>
              </a:buClr>
              <a:buSzPts val="1800"/>
              <a:buFont typeface="Cambria"/>
              <a:buChar char="•"/>
            </a:pPr>
            <a:r>
              <a:rPr b="0" i="0" lang="en-US" sz="1800" u="none" cap="none" strike="noStrike">
                <a:solidFill>
                  <a:srgbClr val="000000"/>
                </a:solidFill>
                <a:latin typeface="Cambria"/>
                <a:ea typeface="Cambria"/>
                <a:cs typeface="Cambria"/>
                <a:sym typeface="Cambria"/>
              </a:rPr>
              <a:t>Sedangkan Uncounted Loop, merupakan perulangan yang tidak jelas berapa kali ia harus mengulang.</a:t>
            </a:r>
            <a:endParaRPr b="0" i="0" sz="1400" u="none" cap="none" strike="noStrike">
              <a:solidFill>
                <a:srgbClr val="000000"/>
              </a:solidFill>
              <a:latin typeface="Cambria"/>
              <a:ea typeface="Cambria"/>
              <a:cs typeface="Cambria"/>
              <a:sym typeface="Cambr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0" name="Google Shape;110;p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1" name="Google Shape;111;p2"/>
          <p:cNvPicPr preferRelativeResize="0"/>
          <p:nvPr/>
        </p:nvPicPr>
        <p:blipFill rotWithShape="1">
          <a:blip r:embed="rId4">
            <a:alphaModFix/>
          </a:blip>
          <a:srcRect b="0" l="0" r="0" t="0"/>
          <a:stretch/>
        </p:blipFill>
        <p:spPr>
          <a:xfrm>
            <a:off x="249" y="-24297"/>
            <a:ext cx="729600" cy="462301"/>
          </a:xfrm>
          <a:prstGeom prst="rect">
            <a:avLst/>
          </a:prstGeom>
          <a:noFill/>
          <a:ln>
            <a:noFill/>
          </a:ln>
        </p:spPr>
      </p:pic>
      <p:pic>
        <p:nvPicPr>
          <p:cNvPr id="112" name="Google Shape;112;p2"/>
          <p:cNvPicPr preferRelativeResize="0"/>
          <p:nvPr/>
        </p:nvPicPr>
        <p:blipFill rotWithShape="1">
          <a:blip r:embed="rId5">
            <a:alphaModFix/>
          </a:blip>
          <a:srcRect b="0" l="0" r="0" t="0"/>
          <a:stretch/>
        </p:blipFill>
        <p:spPr>
          <a:xfrm>
            <a:off x="8134144" y="4517885"/>
            <a:ext cx="1019991" cy="646331"/>
          </a:xfrm>
          <a:prstGeom prst="rect">
            <a:avLst/>
          </a:prstGeom>
          <a:noFill/>
          <a:ln>
            <a:noFill/>
          </a:ln>
        </p:spPr>
      </p:pic>
      <p:sp>
        <p:nvSpPr>
          <p:cNvPr id="113" name="Google Shape;113;p2"/>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1. Percabangan </a:t>
            </a:r>
            <a:r>
              <a:rPr b="1" i="1" lang="en-US" sz="2800" u="none" cap="none" strike="noStrike">
                <a:solidFill>
                  <a:srgbClr val="002060"/>
                </a:solidFill>
                <a:latin typeface="Cambria"/>
                <a:ea typeface="Cambria"/>
                <a:cs typeface="Cambria"/>
                <a:sym typeface="Cambria"/>
              </a:rPr>
              <a:t>if</a:t>
            </a:r>
            <a:br>
              <a:rPr b="1" i="0" lang="en-US" sz="2800" u="none" cap="none" strike="noStrike">
                <a:solidFill>
                  <a:srgbClr val="002060"/>
                </a:solidFill>
                <a:latin typeface="Cambria"/>
                <a:ea typeface="Cambria"/>
                <a:cs typeface="Cambria"/>
                <a:sym typeface="Cambria"/>
              </a:rPr>
            </a:br>
            <a:endParaRPr b="1" i="0" sz="2800" u="none" cap="none" strike="noStrike">
              <a:solidFill>
                <a:srgbClr val="002060"/>
              </a:solidFill>
              <a:latin typeface="Cambria"/>
              <a:ea typeface="Cambria"/>
              <a:cs typeface="Cambria"/>
              <a:sym typeface="Cambria"/>
            </a:endParaRPr>
          </a:p>
        </p:txBody>
      </p:sp>
      <p:sp>
        <p:nvSpPr>
          <p:cNvPr id="114" name="Google Shape;114;p2"/>
          <p:cNvSpPr/>
          <p:nvPr/>
        </p:nvSpPr>
        <p:spPr>
          <a:xfrm>
            <a:off x="331180" y="876953"/>
            <a:ext cx="4240820" cy="5909270"/>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Percabangan </a:t>
            </a:r>
            <a:r>
              <a:rPr b="0" i="1" lang="en-US" sz="1800" u="none" cap="none" strike="noStrike">
                <a:solidFill>
                  <a:srgbClr val="000000"/>
                </a:solidFill>
                <a:latin typeface="Cambria"/>
                <a:ea typeface="Cambria"/>
                <a:cs typeface="Cambria"/>
                <a:sym typeface="Cambria"/>
              </a:rPr>
              <a:t>if</a:t>
            </a:r>
            <a:r>
              <a:rPr b="0" i="0" lang="en-US" sz="1800" u="none" cap="none" strike="noStrike">
                <a:solidFill>
                  <a:srgbClr val="000000"/>
                </a:solidFill>
                <a:latin typeface="Cambria"/>
                <a:ea typeface="Cambria"/>
                <a:cs typeface="Cambria"/>
                <a:sym typeface="Cambria"/>
              </a:rPr>
              <a:t> merupakan percabangan yang hanya memiliki satu blok pilihan saat kondisi bernilai benar.</a:t>
            </a:r>
            <a:endParaRPr b="0" i="0" sz="14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Coba perhatikan </a:t>
            </a:r>
            <a:r>
              <a:rPr b="0" i="1" lang="en-US" sz="1800" u="none" cap="none" strike="noStrike">
                <a:solidFill>
                  <a:srgbClr val="000000"/>
                </a:solidFill>
                <a:latin typeface="Cambria"/>
                <a:ea typeface="Cambria"/>
                <a:cs typeface="Cambria"/>
                <a:sym typeface="Cambria"/>
              </a:rPr>
              <a:t>flowchart</a:t>
            </a:r>
            <a:endParaRPr b="0" i="0" sz="14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berikut ini:</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descr="Flowchart percabangan if" id="115" name="Google Shape;115;p2"/>
          <p:cNvPicPr preferRelativeResize="0"/>
          <p:nvPr/>
        </p:nvPicPr>
        <p:blipFill rotWithShape="1">
          <a:blip r:embed="rId6">
            <a:alphaModFix/>
          </a:blip>
          <a:srcRect b="0" l="0" r="0" t="0"/>
          <a:stretch/>
        </p:blipFill>
        <p:spPr>
          <a:xfrm>
            <a:off x="4745171" y="876953"/>
            <a:ext cx="4240821" cy="34885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4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390" name="Google Shape;390;p4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91" name="Google Shape;391;p4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392" name="Google Shape;392;p4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393" name="Google Shape;393;p47"/>
          <p:cNvSpPr/>
          <p:nvPr/>
        </p:nvSpPr>
        <p:spPr>
          <a:xfrm>
            <a:off x="331180" y="876953"/>
            <a:ext cx="8464028" cy="2308284"/>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Perulangan yang termasuk dalam </a:t>
            </a:r>
            <a:r>
              <a:rPr b="0" i="1" lang="en-US" sz="1800" u="none" cap="none" strike="noStrike">
                <a:solidFill>
                  <a:srgbClr val="000000"/>
                </a:solidFill>
                <a:latin typeface="Arial"/>
                <a:ea typeface="Arial"/>
                <a:cs typeface="Arial"/>
                <a:sym typeface="Arial"/>
              </a:rPr>
              <a:t>Counted Loop</a:t>
            </a:r>
            <a:r>
              <a:rPr b="0" i="0" lang="en-US" sz="18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194729"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9"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9"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9"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Perulangan yang termasuk dalam </a:t>
            </a:r>
            <a:r>
              <a:rPr b="0" i="1" lang="en-US" sz="1800" u="none" cap="none" strike="noStrike">
                <a:solidFill>
                  <a:srgbClr val="000000"/>
                </a:solidFill>
                <a:latin typeface="Arial"/>
                <a:ea typeface="Arial"/>
                <a:cs typeface="Arial"/>
                <a:sym typeface="Arial"/>
              </a:rPr>
              <a:t>Uncounted Loop</a:t>
            </a:r>
            <a:r>
              <a:rPr b="0" i="0" lang="en-US" sz="18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94" name="Google Shape;394;p47"/>
          <p:cNvSpPr/>
          <p:nvPr/>
        </p:nvSpPr>
        <p:spPr>
          <a:xfrm>
            <a:off x="695982" y="1284218"/>
            <a:ext cx="4572000" cy="128753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Perulangan For</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Perulangan Foreach</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Perulangan Repeat</a:t>
            </a:r>
            <a:endParaRPr b="0" i="0" sz="1400" u="none" cap="none" strike="noStrike">
              <a:solidFill>
                <a:srgbClr val="000000"/>
              </a:solidFill>
              <a:latin typeface="Arial"/>
              <a:ea typeface="Arial"/>
              <a:cs typeface="Arial"/>
              <a:sym typeface="Arial"/>
            </a:endParaRPr>
          </a:p>
        </p:txBody>
      </p:sp>
      <p:sp>
        <p:nvSpPr>
          <p:cNvPr id="395" name="Google Shape;395;p47"/>
          <p:cNvSpPr/>
          <p:nvPr/>
        </p:nvSpPr>
        <p:spPr>
          <a:xfrm>
            <a:off x="695982" y="3185237"/>
            <a:ext cx="4572000" cy="8720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Perulangan While</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Perulangan Do/While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4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01" name="Google Shape;401;p4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02" name="Google Shape;402;p4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403" name="Google Shape;403;p4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404" name="Google Shape;404;p48"/>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1. Perulangan For di Javascript</a:t>
            </a:r>
            <a:br>
              <a:rPr b="1" i="0" lang="en-US" sz="2800" u="none" cap="none" strike="noStrike">
                <a:solidFill>
                  <a:srgbClr val="002060"/>
                </a:solidFill>
                <a:latin typeface="Cambria"/>
                <a:ea typeface="Cambria"/>
                <a:cs typeface="Cambria"/>
                <a:sym typeface="Cambria"/>
              </a:rPr>
            </a:br>
            <a:endParaRPr b="1" i="0" sz="2800" u="none" cap="none" strike="noStrike">
              <a:solidFill>
                <a:srgbClr val="002060"/>
              </a:solidFill>
              <a:latin typeface="Cambria"/>
              <a:ea typeface="Cambria"/>
              <a:cs typeface="Cambria"/>
              <a:sym typeface="Cambria"/>
            </a:endParaRPr>
          </a:p>
        </p:txBody>
      </p:sp>
      <p:sp>
        <p:nvSpPr>
          <p:cNvPr id="405" name="Google Shape;405;p48"/>
          <p:cNvSpPr/>
          <p:nvPr/>
        </p:nvSpPr>
        <p:spPr>
          <a:xfrm>
            <a:off x="331180" y="876953"/>
            <a:ext cx="4240820" cy="147728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Perulangan for merupakan perulangan yang termasuk dalam counted loop, karena sudah jelas berapa kali ia akan mengulang.</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06" name="Google Shape;406;p48"/>
          <p:cNvPicPr preferRelativeResize="0"/>
          <p:nvPr/>
        </p:nvPicPr>
        <p:blipFill rotWithShape="1">
          <a:blip r:embed="rId6">
            <a:alphaModFix/>
          </a:blip>
          <a:srcRect b="0" l="7672" r="0" t="0"/>
          <a:stretch/>
        </p:blipFill>
        <p:spPr>
          <a:xfrm>
            <a:off x="4572000" y="942925"/>
            <a:ext cx="4506236" cy="356367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4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12" name="Google Shape;412;p4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13" name="Google Shape;413;p4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414" name="Google Shape;414;p4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415" name="Google Shape;415;p49"/>
          <p:cNvSpPr/>
          <p:nvPr/>
        </p:nvSpPr>
        <p:spPr>
          <a:xfrm>
            <a:off x="331181" y="875336"/>
            <a:ext cx="8464028" cy="3554779"/>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Contoh:</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Yang perlu diperhatikan adalah kondisi yang ada di dalam kurung setelah kata for, kondisi ini akan menentukan:</a:t>
            </a:r>
            <a:endParaRPr b="0" i="0" sz="1400" u="none" cap="none" strike="noStrike">
              <a:solidFill>
                <a:srgbClr val="000000"/>
              </a:solidFill>
              <a:latin typeface="Cambria"/>
              <a:ea typeface="Cambria"/>
              <a:cs typeface="Cambria"/>
              <a:sym typeface="Cambria"/>
            </a:endParaRPr>
          </a:p>
          <a:p>
            <a:pPr indent="-285750" lvl="0" marL="285750" marR="0" rtl="0" algn="just">
              <a:lnSpc>
                <a:spcPct val="150000"/>
              </a:lnSpc>
              <a:spcBef>
                <a:spcPts val="0"/>
              </a:spcBef>
              <a:spcAft>
                <a:spcPts val="0"/>
              </a:spcAft>
              <a:buClr>
                <a:srgbClr val="000000"/>
              </a:buClr>
              <a:buSzPts val="1800"/>
              <a:buFont typeface="Cambria"/>
              <a:buChar char="•"/>
            </a:pPr>
            <a:r>
              <a:rPr b="0" i="0" lang="en-US" sz="1800" u="none" cap="none" strike="noStrike">
                <a:solidFill>
                  <a:srgbClr val="000000"/>
                </a:solidFill>
                <a:latin typeface="Cambria"/>
                <a:ea typeface="Cambria"/>
                <a:cs typeface="Cambria"/>
                <a:sym typeface="Cambria"/>
              </a:rPr>
              <a:t>Hitungan dimulai dari 0 (i = 0);</a:t>
            </a:r>
            <a:endParaRPr b="0" i="0" sz="1400" u="none" cap="none" strike="noStrike">
              <a:solidFill>
                <a:srgbClr val="000000"/>
              </a:solidFill>
              <a:latin typeface="Cambria"/>
              <a:ea typeface="Cambria"/>
              <a:cs typeface="Cambria"/>
              <a:sym typeface="Cambria"/>
            </a:endParaRPr>
          </a:p>
          <a:p>
            <a:pPr indent="-285750" lvl="0" marL="285750" marR="0" rtl="0" algn="just">
              <a:lnSpc>
                <a:spcPct val="150000"/>
              </a:lnSpc>
              <a:spcBef>
                <a:spcPts val="0"/>
              </a:spcBef>
              <a:spcAft>
                <a:spcPts val="0"/>
              </a:spcAft>
              <a:buClr>
                <a:srgbClr val="000000"/>
              </a:buClr>
              <a:buSzPts val="1800"/>
              <a:buFont typeface="Cambria"/>
              <a:buChar char="•"/>
            </a:pPr>
            <a:r>
              <a:rPr b="0" i="0" lang="en-US" sz="1800" u="none" cap="none" strike="noStrike">
                <a:solidFill>
                  <a:srgbClr val="000000"/>
                </a:solidFill>
                <a:latin typeface="Cambria"/>
                <a:ea typeface="Cambria"/>
                <a:cs typeface="Cambria"/>
                <a:sym typeface="Cambria"/>
              </a:rPr>
              <a:t>Hitungannya Sampai i &lt; 10;</a:t>
            </a:r>
            <a:endParaRPr b="0" i="0" sz="1400" u="none" cap="none" strike="noStrike">
              <a:solidFill>
                <a:srgbClr val="000000"/>
              </a:solidFill>
              <a:latin typeface="Cambria"/>
              <a:ea typeface="Cambria"/>
              <a:cs typeface="Cambria"/>
              <a:sym typeface="Cambria"/>
            </a:endParaRPr>
          </a:p>
          <a:p>
            <a:pPr indent="-285750" lvl="0" marL="285750" marR="0" rtl="0" algn="just">
              <a:lnSpc>
                <a:spcPct val="150000"/>
              </a:lnSpc>
              <a:spcBef>
                <a:spcPts val="0"/>
              </a:spcBef>
              <a:spcAft>
                <a:spcPts val="0"/>
              </a:spcAft>
              <a:buClr>
                <a:srgbClr val="000000"/>
              </a:buClr>
              <a:buSzPts val="1800"/>
              <a:buFont typeface="Cambria"/>
              <a:buChar char="•"/>
            </a:pPr>
            <a:r>
              <a:rPr b="0" i="0" lang="en-US" sz="1800" u="none" cap="none" strike="noStrike">
                <a:solidFill>
                  <a:srgbClr val="000000"/>
                </a:solidFill>
                <a:latin typeface="Cambria"/>
                <a:ea typeface="Cambria"/>
                <a:cs typeface="Cambria"/>
                <a:sym typeface="Cambria"/>
              </a:rPr>
              <a:t>di setiap perulangan i akan +1 (i++).</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Variabel i pada perulangan for berfungsi untuk menyimpan nilai hitungan. Jadi setiap perulangan dilakukan nilai i akan selalu bertambah satu. Karena kita menentukannya di bagian i++.</a:t>
            </a:r>
            <a:endParaRPr b="0" i="0" sz="1400" u="none" cap="none" strike="noStrike">
              <a:solidFill>
                <a:srgbClr val="000000"/>
              </a:solidFill>
              <a:latin typeface="Cambria"/>
              <a:ea typeface="Cambria"/>
              <a:cs typeface="Cambria"/>
              <a:sym typeface="Cambria"/>
            </a:endParaRPr>
          </a:p>
        </p:txBody>
      </p:sp>
      <p:pic>
        <p:nvPicPr>
          <p:cNvPr id="416" name="Google Shape;416;p49"/>
          <p:cNvPicPr preferRelativeResize="0"/>
          <p:nvPr/>
        </p:nvPicPr>
        <p:blipFill rotWithShape="1">
          <a:blip r:embed="rId6">
            <a:alphaModFix/>
          </a:blip>
          <a:srcRect b="0" l="0" r="0" t="0"/>
          <a:stretch/>
        </p:blipFill>
        <p:spPr>
          <a:xfrm>
            <a:off x="1751119" y="772367"/>
            <a:ext cx="5641761" cy="9170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5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22" name="Google Shape;422;p5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23" name="Google Shape;423;p5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424" name="Google Shape;424;p5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425" name="Google Shape;425;p50"/>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Hasil:</a:t>
            </a:r>
            <a:endParaRPr b="1" i="0" sz="2800" u="none" cap="none" strike="noStrike">
              <a:solidFill>
                <a:srgbClr val="002060"/>
              </a:solidFill>
              <a:latin typeface="Arial"/>
              <a:ea typeface="Arial"/>
              <a:cs typeface="Arial"/>
              <a:sym typeface="Arial"/>
            </a:endParaRPr>
          </a:p>
        </p:txBody>
      </p:sp>
      <p:pic>
        <p:nvPicPr>
          <p:cNvPr descr="Perulangan For di Javascript" id="426" name="Google Shape;426;p50"/>
          <p:cNvPicPr preferRelativeResize="0"/>
          <p:nvPr/>
        </p:nvPicPr>
        <p:blipFill rotWithShape="1">
          <a:blip r:embed="rId6">
            <a:alphaModFix/>
          </a:blip>
          <a:srcRect b="0" l="0" r="0" t="0"/>
          <a:stretch/>
        </p:blipFill>
        <p:spPr>
          <a:xfrm>
            <a:off x="1163331" y="603300"/>
            <a:ext cx="6881738" cy="4425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5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32" name="Google Shape;432;p5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33" name="Google Shape;433;p5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434" name="Google Shape;434;p5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435" name="Google Shape;435;p51"/>
          <p:cNvSpPr/>
          <p:nvPr/>
        </p:nvSpPr>
        <p:spPr>
          <a:xfrm>
            <a:off x="331180" y="876953"/>
            <a:ext cx="8464028"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Counter juga bisa menghitung mundur, contoh:</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36" name="Google Shape;436;p51"/>
          <p:cNvPicPr preferRelativeResize="0"/>
          <p:nvPr/>
        </p:nvPicPr>
        <p:blipFill rotWithShape="1">
          <a:blip r:embed="rId6">
            <a:alphaModFix/>
          </a:blip>
          <a:srcRect b="0" l="0" r="0" t="0"/>
          <a:stretch/>
        </p:blipFill>
        <p:spPr>
          <a:xfrm>
            <a:off x="527595" y="2072640"/>
            <a:ext cx="8071197" cy="128189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5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42" name="Google Shape;442;p5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43" name="Google Shape;443;p5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444" name="Google Shape;444;p5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445" name="Google Shape;445;p5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Hasil:</a:t>
            </a:r>
            <a:endParaRPr b="1" i="0" sz="2800" u="none" cap="none" strike="noStrike">
              <a:solidFill>
                <a:srgbClr val="002060"/>
              </a:solidFill>
              <a:latin typeface="Arial"/>
              <a:ea typeface="Arial"/>
              <a:cs typeface="Arial"/>
              <a:sym typeface="Arial"/>
            </a:endParaRPr>
          </a:p>
        </p:txBody>
      </p:sp>
      <p:pic>
        <p:nvPicPr>
          <p:cNvPr descr="Perulangan for dengan hitung mundur" id="446" name="Google Shape;446;p52"/>
          <p:cNvPicPr preferRelativeResize="0"/>
          <p:nvPr/>
        </p:nvPicPr>
        <p:blipFill rotWithShape="1">
          <a:blip r:embed="rId6">
            <a:alphaModFix/>
          </a:blip>
          <a:srcRect b="0" l="0" r="0" t="0"/>
          <a:stretch/>
        </p:blipFill>
        <p:spPr>
          <a:xfrm>
            <a:off x="1142606" y="603300"/>
            <a:ext cx="6858788" cy="441114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5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52" name="Google Shape;452;p5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53" name="Google Shape;453;p5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454" name="Google Shape;454;p5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455" name="Google Shape;455;p53"/>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2. Perulangan While di Javascript</a:t>
            </a:r>
            <a:endParaRPr b="1" i="0" sz="2400" u="none" cap="none" strike="noStrike">
              <a:solidFill>
                <a:srgbClr val="002060"/>
              </a:solidFill>
              <a:latin typeface="Arial"/>
              <a:ea typeface="Arial"/>
              <a:cs typeface="Arial"/>
              <a:sym typeface="Arial"/>
            </a:endParaRPr>
          </a:p>
        </p:txBody>
      </p:sp>
      <p:sp>
        <p:nvSpPr>
          <p:cNvPr id="456" name="Google Shape;456;p53"/>
          <p:cNvSpPr/>
          <p:nvPr/>
        </p:nvSpPr>
        <p:spPr>
          <a:xfrm>
            <a:off x="331180" y="876953"/>
            <a:ext cx="8464028" cy="923289"/>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Perulangan while merupakan perulangan yang termasuk dalam perulangan uncounted loop. Perulangan while juga dapat menjadi perulangan yang counted loop dengan memberikan counter di dalamnya.</a:t>
            </a:r>
            <a:endParaRPr b="0" i="0" sz="1400" u="none" cap="none" strike="noStrike">
              <a:solidFill>
                <a:srgbClr val="000000"/>
              </a:solidFill>
              <a:latin typeface="Cambria"/>
              <a:ea typeface="Cambria"/>
              <a:cs typeface="Cambria"/>
              <a:sym typeface="Cambria"/>
            </a:endParaRPr>
          </a:p>
        </p:txBody>
      </p:sp>
      <p:pic>
        <p:nvPicPr>
          <p:cNvPr id="457" name="Google Shape;457;p53"/>
          <p:cNvPicPr preferRelativeResize="0"/>
          <p:nvPr/>
        </p:nvPicPr>
        <p:blipFill rotWithShape="1">
          <a:blip r:embed="rId6">
            <a:alphaModFix/>
          </a:blip>
          <a:srcRect b="0" l="0" r="0" t="0"/>
          <a:stretch/>
        </p:blipFill>
        <p:spPr>
          <a:xfrm>
            <a:off x="1478202" y="2096821"/>
            <a:ext cx="6187596" cy="275844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5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63" name="Google Shape;463;p5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64" name="Google Shape;464;p5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465" name="Google Shape;465;p5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466" name="Google Shape;466;p54"/>
          <p:cNvSpPr/>
          <p:nvPr/>
        </p:nvSpPr>
        <p:spPr>
          <a:xfrm>
            <a:off x="331180" y="876953"/>
            <a:ext cx="8464028" cy="369291"/>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Dapat disederhanakan menjadi:</a:t>
            </a:r>
            <a:endParaRPr b="0" i="0" sz="1800" u="none" cap="none" strike="noStrike">
              <a:solidFill>
                <a:srgbClr val="000000"/>
              </a:solidFill>
              <a:latin typeface="Arial"/>
              <a:ea typeface="Arial"/>
              <a:cs typeface="Arial"/>
              <a:sym typeface="Arial"/>
            </a:endParaRPr>
          </a:p>
        </p:txBody>
      </p:sp>
      <p:pic>
        <p:nvPicPr>
          <p:cNvPr id="467" name="Google Shape;467;p54"/>
          <p:cNvPicPr preferRelativeResize="0"/>
          <p:nvPr/>
        </p:nvPicPr>
        <p:blipFill rotWithShape="1">
          <a:blip r:embed="rId6">
            <a:alphaModFix/>
          </a:blip>
          <a:srcRect b="0" l="0" r="0" t="0"/>
          <a:stretch/>
        </p:blipFill>
        <p:spPr>
          <a:xfrm>
            <a:off x="990600" y="1967546"/>
            <a:ext cx="7153037" cy="241700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5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73" name="Google Shape;473;p5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74" name="Google Shape;474;p5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475" name="Google Shape;475;p5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476" name="Google Shape;476;p55"/>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Hasil:</a:t>
            </a:r>
            <a:endParaRPr b="1" i="0" sz="2800" u="none" cap="none" strike="noStrike">
              <a:solidFill>
                <a:srgbClr val="002060"/>
              </a:solidFill>
              <a:latin typeface="Arial"/>
              <a:ea typeface="Arial"/>
              <a:cs typeface="Arial"/>
              <a:sym typeface="Arial"/>
            </a:endParaRPr>
          </a:p>
        </p:txBody>
      </p:sp>
      <p:pic>
        <p:nvPicPr>
          <p:cNvPr descr="Perulangan while di Javascript" id="477" name="Google Shape;477;p55"/>
          <p:cNvPicPr preferRelativeResize="0"/>
          <p:nvPr/>
        </p:nvPicPr>
        <p:blipFill rotWithShape="1">
          <a:blip r:embed="rId6">
            <a:alphaModFix/>
          </a:blip>
          <a:srcRect b="0" l="0" r="0" t="0"/>
          <a:stretch/>
        </p:blipFill>
        <p:spPr>
          <a:xfrm>
            <a:off x="1065614" y="603300"/>
            <a:ext cx="7079819" cy="439901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5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83" name="Google Shape;483;p5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84" name="Google Shape;484;p5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485" name="Google Shape;485;p5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486" name="Google Shape;486;p56"/>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3. Perulangan Do/While di Javascript</a:t>
            </a:r>
            <a:endParaRPr b="1" i="0" sz="2400" u="none" cap="none" strike="noStrike">
              <a:solidFill>
                <a:srgbClr val="002060"/>
              </a:solidFill>
              <a:latin typeface="Arial"/>
              <a:ea typeface="Arial"/>
              <a:cs typeface="Arial"/>
              <a:sym typeface="Arial"/>
            </a:endParaRPr>
          </a:p>
        </p:txBody>
      </p:sp>
      <p:sp>
        <p:nvSpPr>
          <p:cNvPr id="487" name="Google Shape;487;p56"/>
          <p:cNvSpPr/>
          <p:nvPr/>
        </p:nvSpPr>
        <p:spPr>
          <a:xfrm>
            <a:off x="331180" y="876953"/>
            <a:ext cx="8464028" cy="1754286"/>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Perulangan do/while sama seperti perulangan while. </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Perbedaanya adalah perulangan do/while akan melakukan perulangan sebanyak 1 kali terlebih dahulu, lalu mengecek kondisi yang ada di dalam kurung while.</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id="488" name="Google Shape;488;p56"/>
          <p:cNvPicPr preferRelativeResize="0"/>
          <p:nvPr/>
        </p:nvPicPr>
        <p:blipFill rotWithShape="1">
          <a:blip r:embed="rId6">
            <a:alphaModFix/>
          </a:blip>
          <a:srcRect b="0" l="0" r="0" t="0"/>
          <a:stretch/>
        </p:blipFill>
        <p:spPr>
          <a:xfrm>
            <a:off x="1071752" y="2757780"/>
            <a:ext cx="6982884" cy="150876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21" name="Google Shape;121;p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22" name="Google Shape;122;p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23" name="Google Shape;123;p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24" name="Google Shape;124;p3"/>
          <p:cNvSpPr/>
          <p:nvPr/>
        </p:nvSpPr>
        <p:spPr>
          <a:xfrm>
            <a:off x="331180" y="876953"/>
            <a:ext cx="8464028" cy="2308284"/>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Cambria"/>
                <a:ea typeface="Cambria"/>
                <a:cs typeface="Cambria"/>
                <a:sym typeface="Cambria"/>
              </a:rPr>
              <a:t>Flowchart</a:t>
            </a:r>
            <a:r>
              <a:rPr b="0" i="0" lang="en-US" sz="1800" u="none" cap="none" strike="noStrike">
                <a:solidFill>
                  <a:srgbClr val="000000"/>
                </a:solidFill>
                <a:latin typeface="Cambria"/>
                <a:ea typeface="Cambria"/>
                <a:cs typeface="Cambria"/>
                <a:sym typeface="Cambria"/>
              </a:rPr>
              <a:t> tersebut dapat  dibaca seperti ini:</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“Jika total belanja lebih besar dari Rp 100.000, Maka tampilkan pesan Selamat, Anda dapat hadiah“</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Bila dibawah Rp 100.000 pesannya tidak ditampilkan.</a:t>
            </a:r>
            <a:endParaRPr b="0" i="0" sz="14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5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494" name="Google Shape;494;p5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95" name="Google Shape;495;p5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496" name="Google Shape;496;p5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497" name="Google Shape;497;p5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Contoh:</a:t>
            </a:r>
            <a:endParaRPr b="1" i="0" sz="2800" u="none" cap="none" strike="noStrike">
              <a:solidFill>
                <a:srgbClr val="002060"/>
              </a:solidFill>
              <a:latin typeface="Arial"/>
              <a:ea typeface="Arial"/>
              <a:cs typeface="Arial"/>
              <a:sym typeface="Arial"/>
            </a:endParaRPr>
          </a:p>
        </p:txBody>
      </p:sp>
      <p:pic>
        <p:nvPicPr>
          <p:cNvPr id="498" name="Google Shape;498;p57"/>
          <p:cNvPicPr preferRelativeResize="0"/>
          <p:nvPr/>
        </p:nvPicPr>
        <p:blipFill rotWithShape="1">
          <a:blip r:embed="rId6">
            <a:alphaModFix/>
          </a:blip>
          <a:srcRect b="0" l="0" r="0" t="0"/>
          <a:stretch/>
        </p:blipFill>
        <p:spPr>
          <a:xfrm>
            <a:off x="1120072" y="1421107"/>
            <a:ext cx="6903855" cy="230128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5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04" name="Google Shape;504;p5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05" name="Google Shape;505;p5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506" name="Google Shape;506;p5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507" name="Google Shape;507;p5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Hasil:</a:t>
            </a:r>
            <a:endParaRPr b="1" i="0" sz="2800" u="none" cap="none" strike="noStrike">
              <a:solidFill>
                <a:srgbClr val="002060"/>
              </a:solidFill>
              <a:latin typeface="Arial"/>
              <a:ea typeface="Arial"/>
              <a:cs typeface="Arial"/>
              <a:sym typeface="Arial"/>
            </a:endParaRPr>
          </a:p>
        </p:txBody>
      </p:sp>
      <p:pic>
        <p:nvPicPr>
          <p:cNvPr descr="Dowile loop vs while loop" id="508" name="Google Shape;508;p58"/>
          <p:cNvPicPr preferRelativeResize="0"/>
          <p:nvPr/>
        </p:nvPicPr>
        <p:blipFill rotWithShape="1">
          <a:blip r:embed="rId6">
            <a:alphaModFix/>
          </a:blip>
          <a:srcRect b="0" l="0" r="0" t="0"/>
          <a:stretch/>
        </p:blipFill>
        <p:spPr>
          <a:xfrm>
            <a:off x="784792" y="641930"/>
            <a:ext cx="7556803" cy="43338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5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14" name="Google Shape;514;p5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15" name="Google Shape;515;p5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516" name="Google Shape;516;p5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517" name="Google Shape;517;p59"/>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4. Perulangan Foreach di Javascript</a:t>
            </a:r>
            <a:br>
              <a:rPr b="1" i="0" lang="en-US" sz="2400" u="none" cap="none" strike="noStrike">
                <a:solidFill>
                  <a:srgbClr val="002060"/>
                </a:solidFill>
                <a:latin typeface="Arial"/>
                <a:ea typeface="Arial"/>
                <a:cs typeface="Arial"/>
                <a:sym typeface="Arial"/>
              </a:rPr>
            </a:br>
            <a:endParaRPr b="1" i="0" sz="2400" u="none" cap="none" strike="noStrike">
              <a:solidFill>
                <a:srgbClr val="002060"/>
              </a:solidFill>
              <a:latin typeface="Arial"/>
              <a:ea typeface="Arial"/>
              <a:cs typeface="Arial"/>
              <a:sym typeface="Arial"/>
            </a:endParaRPr>
          </a:p>
        </p:txBody>
      </p:sp>
      <p:sp>
        <p:nvSpPr>
          <p:cNvPr id="518" name="Google Shape;518;p59"/>
          <p:cNvSpPr/>
          <p:nvPr/>
        </p:nvSpPr>
        <p:spPr>
          <a:xfrm>
            <a:off x="331180" y="876953"/>
            <a:ext cx="8464028" cy="2862282"/>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Perulangan foreach biasanya digunakan untuk mencetak item di dalam array. Perulangan ini termasuk dalam perulangan counted loop, karena jumlah perulangannya akan ditentukan oleh panjang dari array.</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Ada dua cara menggunakan perulangan foreach di Javascript:</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457189" lvl="0" marL="651917" marR="0" rtl="0" algn="just">
              <a:lnSpc>
                <a:spcPct val="150000"/>
              </a:lnSpc>
              <a:spcBef>
                <a:spcPts val="0"/>
              </a:spcBef>
              <a:spcAft>
                <a:spcPts val="0"/>
              </a:spcAft>
              <a:buClr>
                <a:srgbClr val="000000"/>
              </a:buClr>
              <a:buSzPts val="1800"/>
              <a:buFont typeface="Cambria"/>
              <a:buAutoNum type="arabicPeriod"/>
            </a:pPr>
            <a:r>
              <a:rPr b="0" i="0" lang="en-US" sz="1800" u="none" cap="none" strike="noStrike">
                <a:solidFill>
                  <a:srgbClr val="000000"/>
                </a:solidFill>
                <a:latin typeface="Cambria"/>
                <a:ea typeface="Cambria"/>
                <a:cs typeface="Cambria"/>
                <a:sym typeface="Cambria"/>
              </a:rPr>
              <a:t>Menggunakan for dengan operator in;</a:t>
            </a:r>
            <a:endParaRPr b="0" i="0" sz="1400" u="none" cap="none" strike="noStrike">
              <a:solidFill>
                <a:srgbClr val="000000"/>
              </a:solidFill>
              <a:latin typeface="Cambria"/>
              <a:ea typeface="Cambria"/>
              <a:cs typeface="Cambria"/>
              <a:sym typeface="Cambria"/>
            </a:endParaRPr>
          </a:p>
          <a:p>
            <a:pPr indent="-457189" lvl="0" marL="651917" marR="0" rtl="0" algn="just">
              <a:lnSpc>
                <a:spcPct val="150000"/>
              </a:lnSpc>
              <a:spcBef>
                <a:spcPts val="0"/>
              </a:spcBef>
              <a:spcAft>
                <a:spcPts val="0"/>
              </a:spcAft>
              <a:buClr>
                <a:srgbClr val="000000"/>
              </a:buClr>
              <a:buSzPts val="1800"/>
              <a:buFont typeface="Cambria"/>
              <a:buAutoNum type="arabicPeriod"/>
            </a:pPr>
            <a:r>
              <a:rPr b="0" i="0" lang="en-US" sz="1800" u="none" cap="none" strike="noStrike">
                <a:solidFill>
                  <a:srgbClr val="000000"/>
                </a:solidFill>
                <a:latin typeface="Cambria"/>
                <a:ea typeface="Cambria"/>
                <a:cs typeface="Cambria"/>
                <a:sym typeface="Cambria"/>
              </a:rPr>
              <a:t>Mengguunakan method </a:t>
            </a:r>
            <a:r>
              <a:rPr b="0" i="0" lang="en-US" sz="1800" u="none" cap="none" strike="noStrike">
                <a:solidFill>
                  <a:srgbClr val="FF0000"/>
                </a:solidFill>
                <a:latin typeface="Cambria"/>
                <a:ea typeface="Cambria"/>
                <a:cs typeface="Cambria"/>
                <a:sym typeface="Cambria"/>
              </a:rPr>
              <a:t>forEach().</a:t>
            </a:r>
            <a:endParaRPr b="0" i="0" sz="14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6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24" name="Google Shape;524;p6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25" name="Google Shape;525;p6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526" name="Google Shape;526;p6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527" name="Google Shape;527;p60"/>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Contoh:</a:t>
            </a:r>
            <a:endParaRPr b="1" i="0" sz="2800" u="none" cap="none" strike="noStrike">
              <a:solidFill>
                <a:srgbClr val="002060"/>
              </a:solidFill>
              <a:latin typeface="Arial"/>
              <a:ea typeface="Arial"/>
              <a:cs typeface="Arial"/>
              <a:sym typeface="Arial"/>
            </a:endParaRPr>
          </a:p>
        </p:txBody>
      </p:sp>
      <p:sp>
        <p:nvSpPr>
          <p:cNvPr id="528" name="Google Shape;528;p60"/>
          <p:cNvSpPr/>
          <p:nvPr/>
        </p:nvSpPr>
        <p:spPr>
          <a:xfrm>
            <a:off x="331180" y="876953"/>
            <a:ext cx="8464028" cy="954067"/>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Berikut ini bentuk perulangan “foreach” tanpa menggunakan operator in:</a:t>
            </a:r>
            <a:endParaRPr b="0" i="0" sz="14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29" name="Google Shape;529;p60"/>
          <p:cNvPicPr preferRelativeResize="0"/>
          <p:nvPr/>
        </p:nvPicPr>
        <p:blipFill rotWithShape="1">
          <a:blip r:embed="rId6">
            <a:alphaModFix/>
          </a:blip>
          <a:srcRect b="0" l="0" r="0" t="0"/>
          <a:stretch/>
        </p:blipFill>
        <p:spPr>
          <a:xfrm>
            <a:off x="998219" y="1956085"/>
            <a:ext cx="7147213" cy="15839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6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35" name="Google Shape;535;p6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36" name="Google Shape;536;p6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537" name="Google Shape;537;p6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538" name="Google Shape;538;p61"/>
          <p:cNvSpPr/>
          <p:nvPr/>
        </p:nvSpPr>
        <p:spPr>
          <a:xfrm>
            <a:off x="331180" y="876953"/>
            <a:ext cx="8464028" cy="1200288"/>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Perulangan ini dapat dibuat lebih sederhana lagi dengan menggunakan operator in seperti ini:</a:t>
            </a:r>
            <a:endParaRPr b="0" i="0" sz="14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39" name="Google Shape;539;p61"/>
          <p:cNvPicPr preferRelativeResize="0"/>
          <p:nvPr/>
        </p:nvPicPr>
        <p:blipFill rotWithShape="1">
          <a:blip r:embed="rId6">
            <a:alphaModFix/>
          </a:blip>
          <a:srcRect b="0" l="0" r="0" t="0"/>
          <a:stretch/>
        </p:blipFill>
        <p:spPr>
          <a:xfrm>
            <a:off x="991973" y="2017667"/>
            <a:ext cx="7153460" cy="15046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6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45" name="Google Shape;545;p6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46" name="Google Shape;546;p6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547" name="Google Shape;547;p6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548" name="Google Shape;548;p6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Hasil:</a:t>
            </a:r>
            <a:endParaRPr b="1" i="0" sz="2800" u="none" cap="none" strike="noStrike">
              <a:solidFill>
                <a:srgbClr val="002060"/>
              </a:solidFill>
              <a:latin typeface="Arial"/>
              <a:ea typeface="Arial"/>
              <a:cs typeface="Arial"/>
              <a:sym typeface="Arial"/>
            </a:endParaRPr>
          </a:p>
        </p:txBody>
      </p:sp>
      <p:pic>
        <p:nvPicPr>
          <p:cNvPr descr="Perulangan dengan foreach di Javascript" id="549" name="Google Shape;549;p62"/>
          <p:cNvPicPr preferRelativeResize="0"/>
          <p:nvPr/>
        </p:nvPicPr>
        <p:blipFill rotWithShape="1">
          <a:blip r:embed="rId6">
            <a:alphaModFix/>
          </a:blip>
          <a:srcRect b="0" l="0" r="0" t="0"/>
          <a:stretch/>
        </p:blipFill>
        <p:spPr>
          <a:xfrm>
            <a:off x="1077348" y="1246244"/>
            <a:ext cx="6989303" cy="265719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6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55" name="Google Shape;555;p6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56" name="Google Shape;556;p6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557" name="Google Shape;557;p6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558" name="Google Shape;558;p63"/>
          <p:cNvSpPr/>
          <p:nvPr/>
        </p:nvSpPr>
        <p:spPr>
          <a:xfrm>
            <a:off x="331180" y="876953"/>
            <a:ext cx="8464028" cy="1231066"/>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Cara kedua membuat perulangan foreach ialah dengan menggunakan method </a:t>
            </a:r>
            <a:r>
              <a:rPr b="0" i="0" lang="en-US" sz="1800" u="none" cap="none" strike="noStrike">
                <a:solidFill>
                  <a:srgbClr val="FF0000"/>
                </a:solidFill>
                <a:latin typeface="Arial"/>
                <a:ea typeface="Arial"/>
                <a:cs typeface="Arial"/>
                <a:sym typeface="Arial"/>
              </a:rPr>
              <a:t>forEach() </a:t>
            </a:r>
            <a:r>
              <a:rPr b="0" i="0" lang="en-US" sz="1800" u="none" cap="none" strike="noStrike">
                <a:solidFill>
                  <a:srgbClr val="000000"/>
                </a:solidFill>
                <a:latin typeface="Arial"/>
                <a:ea typeface="Arial"/>
                <a:cs typeface="Arial"/>
                <a:sym typeface="Arial"/>
              </a:rPr>
              <a:t>dari array. Contoh:</a:t>
            </a:r>
            <a:endParaRPr b="0" i="0" sz="14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59" name="Google Shape;559;p63"/>
          <p:cNvPicPr preferRelativeResize="0"/>
          <p:nvPr/>
        </p:nvPicPr>
        <p:blipFill rotWithShape="1">
          <a:blip r:embed="rId6">
            <a:alphaModFix/>
          </a:blip>
          <a:srcRect b="0" l="0" r="0" t="0"/>
          <a:stretch/>
        </p:blipFill>
        <p:spPr>
          <a:xfrm>
            <a:off x="1119127" y="1761381"/>
            <a:ext cx="6888133" cy="162073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6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65" name="Google Shape;565;p6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66" name="Google Shape;566;p6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567" name="Google Shape;567;p6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568" name="Google Shape;568;p64"/>
          <p:cNvSpPr/>
          <p:nvPr/>
        </p:nvSpPr>
        <p:spPr>
          <a:xfrm>
            <a:off x="331180" y="876953"/>
            <a:ext cx="8464028" cy="9232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Method </a:t>
            </a:r>
            <a:r>
              <a:rPr b="0" i="0" lang="en-US" sz="1800" u="none" cap="none" strike="noStrike">
                <a:solidFill>
                  <a:srgbClr val="FF0000"/>
                </a:solidFill>
                <a:latin typeface="Arial"/>
                <a:ea typeface="Arial"/>
                <a:cs typeface="Arial"/>
                <a:sym typeface="Arial"/>
              </a:rPr>
              <a:t>forEach() </a:t>
            </a:r>
            <a:r>
              <a:rPr b="0" i="0" lang="en-US" sz="1800" u="none" cap="none" strike="noStrike">
                <a:solidFill>
                  <a:srgbClr val="000000"/>
                </a:solidFill>
                <a:latin typeface="Arial"/>
                <a:ea typeface="Arial"/>
                <a:cs typeface="Arial"/>
                <a:sym typeface="Arial"/>
              </a:rPr>
              <a:t>memiliki parameter berupa fungsi callback. Sebenarnya kita juga bisa menggunakan arrow function seperti ini: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69" name="Google Shape;569;p64"/>
          <p:cNvPicPr preferRelativeResize="0"/>
          <p:nvPr/>
        </p:nvPicPr>
        <p:blipFill rotWithShape="1">
          <a:blip r:embed="rId6">
            <a:alphaModFix/>
          </a:blip>
          <a:srcRect b="0" l="0" r="0" t="0"/>
          <a:stretch/>
        </p:blipFill>
        <p:spPr>
          <a:xfrm>
            <a:off x="1004986" y="1768923"/>
            <a:ext cx="7116416" cy="160565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75" name="Google Shape;575;p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76" name="Google Shape;576;p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577" name="Google Shape;577;p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578" name="Google Shape;578;p4"/>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Hasil:</a:t>
            </a:r>
            <a:endParaRPr b="1" i="0" sz="2800" u="none" cap="none" strike="noStrike">
              <a:solidFill>
                <a:srgbClr val="002060"/>
              </a:solidFill>
              <a:latin typeface="Arial"/>
              <a:ea typeface="Arial"/>
              <a:cs typeface="Arial"/>
              <a:sym typeface="Arial"/>
            </a:endParaRPr>
          </a:p>
        </p:txBody>
      </p:sp>
      <p:sp>
        <p:nvSpPr>
          <p:cNvPr id="579" name="Google Shape;579;p4"/>
          <p:cNvSpPr/>
          <p:nvPr/>
        </p:nvSpPr>
        <p:spPr>
          <a:xfrm>
            <a:off x="331180" y="876953"/>
            <a:ext cx="8464028"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Perulangan dengan foreach method" id="580" name="Google Shape;580;p4"/>
          <p:cNvPicPr preferRelativeResize="0"/>
          <p:nvPr/>
        </p:nvPicPr>
        <p:blipFill rotWithShape="1">
          <a:blip r:embed="rId6">
            <a:alphaModFix/>
          </a:blip>
          <a:srcRect b="0" l="0" r="0" t="0"/>
          <a:stretch/>
        </p:blipFill>
        <p:spPr>
          <a:xfrm>
            <a:off x="1045855" y="615483"/>
            <a:ext cx="7052289" cy="440926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6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86" name="Google Shape;586;p6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87" name="Google Shape;587;p6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588" name="Google Shape;588;p6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589" name="Google Shape;589;p65"/>
          <p:cNvSpPr/>
          <p:nvPr/>
        </p:nvSpPr>
        <p:spPr>
          <a:xfrm>
            <a:off x="331181" y="118750"/>
            <a:ext cx="5650217"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5. Perulangan dengan Method repeat()</a:t>
            </a:r>
            <a:br>
              <a:rPr b="1" i="0" lang="en-US" sz="2000" u="none" cap="none" strike="noStrike">
                <a:solidFill>
                  <a:srgbClr val="002060"/>
                </a:solidFill>
                <a:latin typeface="Arial"/>
                <a:ea typeface="Arial"/>
                <a:cs typeface="Arial"/>
                <a:sym typeface="Arial"/>
              </a:rPr>
            </a:br>
            <a:endParaRPr b="1" i="0" sz="2000" u="none" cap="none" strike="noStrike">
              <a:solidFill>
                <a:srgbClr val="002060"/>
              </a:solidFill>
              <a:latin typeface="Arial"/>
              <a:ea typeface="Arial"/>
              <a:cs typeface="Arial"/>
              <a:sym typeface="Arial"/>
            </a:endParaRPr>
          </a:p>
        </p:txBody>
      </p:sp>
      <p:sp>
        <p:nvSpPr>
          <p:cNvPr id="590" name="Google Shape;590;p65"/>
          <p:cNvSpPr/>
          <p:nvPr/>
        </p:nvSpPr>
        <p:spPr>
          <a:xfrm>
            <a:off x="331180" y="876953"/>
            <a:ext cx="8464028"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1" name="Google Shape;591;p65"/>
          <p:cNvSpPr/>
          <p:nvPr/>
        </p:nvSpPr>
        <p:spPr>
          <a:xfrm>
            <a:off x="331180" y="876953"/>
            <a:ext cx="8464028" cy="3139281"/>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Perulangan dengen method atau fungsi </a:t>
            </a:r>
            <a:r>
              <a:rPr b="0" i="0" lang="en-US" sz="1800" u="none" cap="none" strike="noStrike">
                <a:solidFill>
                  <a:srgbClr val="FF0000"/>
                </a:solidFill>
                <a:latin typeface="Cambria"/>
                <a:ea typeface="Cambria"/>
                <a:cs typeface="Cambria"/>
                <a:sym typeface="Cambria"/>
              </a:rPr>
              <a:t>repeat() </a:t>
            </a:r>
            <a:r>
              <a:rPr b="0" i="0" lang="en-US" sz="1800" u="none" cap="none" strike="noStrike">
                <a:solidFill>
                  <a:srgbClr val="000000"/>
                </a:solidFill>
                <a:latin typeface="Cambria"/>
                <a:ea typeface="Cambria"/>
                <a:cs typeface="Cambria"/>
                <a:sym typeface="Cambria"/>
              </a:rPr>
              <a:t>termasuk dalam perulangan counted loop. Fungsi ini khusus digunakan untuk mengulang sebuah teks (string). Bisa dibilang Ini merupakan penyingkatan perulangan for. Contoh dengan for:</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7"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7"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Dengan </a:t>
            </a:r>
            <a:r>
              <a:rPr b="0" i="0" lang="en-US" sz="1800" u="none" cap="none" strike="noStrike">
                <a:solidFill>
                  <a:srgbClr val="FF0000"/>
                </a:solidFill>
                <a:latin typeface="Cambria"/>
                <a:ea typeface="Cambria"/>
                <a:cs typeface="Cambria"/>
                <a:sym typeface="Cambria"/>
              </a:rPr>
              <a:t>repeat()</a:t>
            </a:r>
            <a:endParaRPr b="0" i="0" sz="1800" u="none" cap="none" strike="noStrike">
              <a:solidFill>
                <a:srgbClr val="FF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id="592" name="Google Shape;592;p65"/>
          <p:cNvPicPr preferRelativeResize="0"/>
          <p:nvPr/>
        </p:nvPicPr>
        <p:blipFill rotWithShape="1">
          <a:blip r:embed="rId6">
            <a:alphaModFix/>
          </a:blip>
          <a:srcRect b="0" l="0" r="0" t="0"/>
          <a:stretch/>
        </p:blipFill>
        <p:spPr>
          <a:xfrm>
            <a:off x="2038350" y="2057400"/>
            <a:ext cx="5067300" cy="1028700"/>
          </a:xfrm>
          <a:prstGeom prst="rect">
            <a:avLst/>
          </a:prstGeom>
          <a:noFill/>
          <a:ln>
            <a:noFill/>
          </a:ln>
        </p:spPr>
      </p:pic>
      <p:pic>
        <p:nvPicPr>
          <p:cNvPr id="593" name="Google Shape;593;p65"/>
          <p:cNvPicPr preferRelativeResize="0"/>
          <p:nvPr/>
        </p:nvPicPr>
        <p:blipFill rotWithShape="1">
          <a:blip r:embed="rId7">
            <a:alphaModFix/>
          </a:blip>
          <a:srcRect b="0" l="0" r="0" t="0"/>
          <a:stretch/>
        </p:blipFill>
        <p:spPr>
          <a:xfrm>
            <a:off x="1565994" y="3999952"/>
            <a:ext cx="5994400" cy="431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30" name="Google Shape;130;p2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31" name="Google Shape;131;p2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32" name="Google Shape;132;p2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33" name="Google Shape;133;p2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Contoh</a:t>
            </a:r>
            <a:r>
              <a:rPr b="1" i="0" lang="en-US" sz="2800" u="none" cap="none" strike="noStrike">
                <a:solidFill>
                  <a:srgbClr val="002060"/>
                </a:solidFill>
                <a:latin typeface="Arial"/>
                <a:ea typeface="Arial"/>
                <a:cs typeface="Arial"/>
                <a:sym typeface="Arial"/>
              </a:rPr>
              <a:t>:</a:t>
            </a:r>
            <a:endParaRPr b="1" i="0" sz="2800" u="none" cap="none" strike="noStrike">
              <a:solidFill>
                <a:srgbClr val="002060"/>
              </a:solidFill>
              <a:latin typeface="Arial"/>
              <a:ea typeface="Arial"/>
              <a:cs typeface="Arial"/>
              <a:sym typeface="Arial"/>
            </a:endParaRPr>
          </a:p>
        </p:txBody>
      </p:sp>
      <p:pic>
        <p:nvPicPr>
          <p:cNvPr id="134" name="Google Shape;134;p22"/>
          <p:cNvPicPr preferRelativeResize="0"/>
          <p:nvPr/>
        </p:nvPicPr>
        <p:blipFill rotWithShape="1">
          <a:blip r:embed="rId6">
            <a:alphaModFix/>
          </a:blip>
          <a:srcRect b="0" l="0" r="0" t="0"/>
          <a:stretch/>
        </p:blipFill>
        <p:spPr>
          <a:xfrm>
            <a:off x="986197" y="722050"/>
            <a:ext cx="7171606" cy="433556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6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599" name="Google Shape;599;p6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00" name="Google Shape;600;p6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01" name="Google Shape;601;p6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02" name="Google Shape;602;p66"/>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Hasil:</a:t>
            </a:r>
            <a:endParaRPr b="1" i="0" sz="2800" u="none" cap="none" strike="noStrike">
              <a:solidFill>
                <a:srgbClr val="002060"/>
              </a:solidFill>
              <a:latin typeface="Arial"/>
              <a:ea typeface="Arial"/>
              <a:cs typeface="Arial"/>
              <a:sym typeface="Arial"/>
            </a:endParaRPr>
          </a:p>
        </p:txBody>
      </p:sp>
      <p:sp>
        <p:nvSpPr>
          <p:cNvPr id="603" name="Google Shape;603;p66"/>
          <p:cNvSpPr/>
          <p:nvPr/>
        </p:nvSpPr>
        <p:spPr>
          <a:xfrm>
            <a:off x="331180" y="876953"/>
            <a:ext cx="8464028"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Hasil perulangan for dengan repeat" id="604" name="Google Shape;604;p66"/>
          <p:cNvPicPr preferRelativeResize="0"/>
          <p:nvPr/>
        </p:nvPicPr>
        <p:blipFill rotWithShape="1">
          <a:blip r:embed="rId6">
            <a:alphaModFix/>
          </a:blip>
          <a:srcRect b="0" l="0" r="0" t="0"/>
          <a:stretch/>
        </p:blipFill>
        <p:spPr>
          <a:xfrm>
            <a:off x="1526811" y="636227"/>
            <a:ext cx="6248405" cy="435409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6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10" name="Google Shape;610;p6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11" name="Google Shape;611;p6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12" name="Google Shape;612;p6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13" name="Google Shape;613;p67"/>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Perulangan Bersarang </a:t>
            </a:r>
            <a:r>
              <a:rPr b="1" i="1" lang="en-US" sz="2800" u="none" cap="none" strike="noStrike">
                <a:solidFill>
                  <a:srgbClr val="002060"/>
                </a:solidFill>
                <a:latin typeface="Arial"/>
                <a:ea typeface="Arial"/>
                <a:cs typeface="Arial"/>
                <a:sym typeface="Arial"/>
              </a:rPr>
              <a:t>(Nested)</a:t>
            </a:r>
            <a:br>
              <a:rPr b="1" i="0" lang="en-US" sz="2800" u="none" cap="none" strike="noStrike">
                <a:solidFill>
                  <a:srgbClr val="002060"/>
                </a:solidFill>
                <a:latin typeface="Arial"/>
                <a:ea typeface="Arial"/>
                <a:cs typeface="Arial"/>
                <a:sym typeface="Arial"/>
              </a:rPr>
            </a:br>
            <a:endParaRPr b="1" i="0" sz="2800" u="none" cap="none" strike="noStrike">
              <a:solidFill>
                <a:srgbClr val="002060"/>
              </a:solidFill>
              <a:latin typeface="Arial"/>
              <a:ea typeface="Arial"/>
              <a:cs typeface="Arial"/>
              <a:sym typeface="Arial"/>
            </a:endParaRPr>
          </a:p>
        </p:txBody>
      </p:sp>
      <p:sp>
        <p:nvSpPr>
          <p:cNvPr id="614" name="Google Shape;614;p67"/>
          <p:cNvSpPr/>
          <p:nvPr/>
        </p:nvSpPr>
        <p:spPr>
          <a:xfrm>
            <a:off x="331180" y="876953"/>
            <a:ext cx="8464028"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5" name="Google Shape;615;p67"/>
          <p:cNvSpPr/>
          <p:nvPr/>
        </p:nvSpPr>
        <p:spPr>
          <a:xfrm>
            <a:off x="331180" y="876953"/>
            <a:ext cx="8464028" cy="923289"/>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Perulangan dalam perulangan :</a:t>
            </a:r>
            <a:endParaRPr b="0" i="0" sz="14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616" name="Google Shape;616;p67"/>
          <p:cNvPicPr preferRelativeResize="0"/>
          <p:nvPr/>
        </p:nvPicPr>
        <p:blipFill rotWithShape="1">
          <a:blip r:embed="rId6">
            <a:alphaModFix/>
          </a:blip>
          <a:srcRect b="0" l="0" r="0" t="0"/>
          <a:stretch/>
        </p:blipFill>
        <p:spPr>
          <a:xfrm>
            <a:off x="755644" y="2102546"/>
            <a:ext cx="7632712" cy="151913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id="621" name="Google Shape;621;p6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22" name="Google Shape;622;p6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23" name="Google Shape;623;p6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24" name="Google Shape;624;p6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25" name="Google Shape;625;p6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Hasil:</a:t>
            </a:r>
            <a:endParaRPr b="1" i="0" sz="2800" u="none" cap="none" strike="noStrike">
              <a:solidFill>
                <a:srgbClr val="002060"/>
              </a:solidFill>
              <a:latin typeface="Arial"/>
              <a:ea typeface="Arial"/>
              <a:cs typeface="Arial"/>
              <a:sym typeface="Arial"/>
            </a:endParaRPr>
          </a:p>
        </p:txBody>
      </p:sp>
      <p:sp>
        <p:nvSpPr>
          <p:cNvPr id="626" name="Google Shape;626;p68"/>
          <p:cNvSpPr/>
          <p:nvPr/>
        </p:nvSpPr>
        <p:spPr>
          <a:xfrm>
            <a:off x="331180" y="876953"/>
            <a:ext cx="8464028"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7" name="Google Shape;627;p68"/>
          <p:cNvSpPr/>
          <p:nvPr/>
        </p:nvSpPr>
        <p:spPr>
          <a:xfrm>
            <a:off x="331180" y="876953"/>
            <a:ext cx="846402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Contoh perulangan bersarang di javascript" id="628" name="Google Shape;628;p68"/>
          <p:cNvPicPr preferRelativeResize="0"/>
          <p:nvPr/>
        </p:nvPicPr>
        <p:blipFill rotWithShape="1">
          <a:blip r:embed="rId6">
            <a:alphaModFix/>
          </a:blip>
          <a:srcRect b="0" l="0" r="0" t="0"/>
          <a:stretch/>
        </p:blipFill>
        <p:spPr>
          <a:xfrm>
            <a:off x="1274971" y="603300"/>
            <a:ext cx="6500246" cy="435854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id="633" name="Google Shape;633;p6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34" name="Google Shape;634;p6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35" name="Google Shape;635;p6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36" name="Google Shape;636;p6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37" name="Google Shape;637;p69"/>
          <p:cNvSpPr/>
          <p:nvPr/>
        </p:nvSpPr>
        <p:spPr>
          <a:xfrm>
            <a:off x="331181" y="118750"/>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243A62"/>
              </a:solidFill>
              <a:latin typeface="Arial"/>
              <a:ea typeface="Arial"/>
              <a:cs typeface="Arial"/>
              <a:sym typeface="Arial"/>
            </a:endParaRPr>
          </a:p>
        </p:txBody>
      </p:sp>
      <p:sp>
        <p:nvSpPr>
          <p:cNvPr id="638" name="Google Shape;638;p69"/>
          <p:cNvSpPr/>
          <p:nvPr/>
        </p:nvSpPr>
        <p:spPr>
          <a:xfrm>
            <a:off x="331180" y="960801"/>
            <a:ext cx="7814253" cy="1754286"/>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Pada perulangan tersebut, dua perulangan for digunakan. </a:t>
            </a:r>
            <a:endParaRPr b="0" i="0" sz="1400" u="none" cap="none" strike="noStrike">
              <a:solidFill>
                <a:srgbClr val="000000"/>
              </a:solidFill>
              <a:latin typeface="Arial"/>
              <a:ea typeface="Arial"/>
              <a:cs typeface="Arial"/>
              <a:sym typeface="Arial"/>
            </a:endParaRPr>
          </a:p>
          <a:p>
            <a:pPr indent="-285750" lvl="0" marL="480478"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Perulangan pertama menggunakan variabel i sebagai counter.</a:t>
            </a:r>
            <a:endParaRPr b="0" i="0" sz="1400" u="none" cap="none" strike="noStrike">
              <a:solidFill>
                <a:srgbClr val="000000"/>
              </a:solidFill>
              <a:latin typeface="Arial"/>
              <a:ea typeface="Arial"/>
              <a:cs typeface="Arial"/>
              <a:sym typeface="Arial"/>
            </a:endParaRPr>
          </a:p>
          <a:p>
            <a:pPr indent="-285750" lvl="0" marL="480478" marR="0" rtl="0" algn="just">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Perulangan kedua menggunakan variabel j sebagai counter.</a:t>
            </a:r>
            <a:endParaRPr b="0" i="0" sz="14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Contoh lain:</a:t>
            </a:r>
            <a:endParaRPr b="0" i="0" sz="14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639" name="Google Shape;639;p69"/>
          <p:cNvPicPr preferRelativeResize="0"/>
          <p:nvPr/>
        </p:nvPicPr>
        <p:blipFill rotWithShape="1">
          <a:blip r:embed="rId6">
            <a:alphaModFix/>
          </a:blip>
          <a:srcRect b="0" l="0" r="0" t="0"/>
          <a:stretch/>
        </p:blipFill>
        <p:spPr>
          <a:xfrm>
            <a:off x="1519654" y="2395609"/>
            <a:ext cx="6104692" cy="243046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p7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45" name="Google Shape;645;p7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46" name="Google Shape;646;p7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47" name="Google Shape;647;p7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48" name="Google Shape;648;p70"/>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Hasil:</a:t>
            </a:r>
            <a:endParaRPr b="1" i="0" sz="2800" u="none" cap="none" strike="noStrike">
              <a:solidFill>
                <a:srgbClr val="002060"/>
              </a:solidFill>
              <a:latin typeface="Arial"/>
              <a:ea typeface="Arial"/>
              <a:cs typeface="Arial"/>
              <a:sym typeface="Arial"/>
            </a:endParaRPr>
          </a:p>
        </p:txBody>
      </p:sp>
      <p:pic>
        <p:nvPicPr>
          <p:cNvPr descr="Contoh perulangan bersaranga menggunakan while dan repeat" id="649" name="Google Shape;649;p70"/>
          <p:cNvPicPr preferRelativeResize="0"/>
          <p:nvPr/>
        </p:nvPicPr>
        <p:blipFill rotWithShape="1">
          <a:blip r:embed="rId6">
            <a:alphaModFix/>
          </a:blip>
          <a:srcRect b="0" l="0" r="0" t="0"/>
          <a:stretch/>
        </p:blipFill>
        <p:spPr>
          <a:xfrm>
            <a:off x="1045118" y="603300"/>
            <a:ext cx="7053763" cy="438282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55" name="Google Shape;655;p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56" name="Google Shape;656;p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57" name="Google Shape;657;p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58" name="Google Shape;658;p1"/>
          <p:cNvSpPr/>
          <p:nvPr/>
        </p:nvSpPr>
        <p:spPr>
          <a:xfrm>
            <a:off x="1746891" y="2048570"/>
            <a:ext cx="5650217"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Penanganan Error</a:t>
            </a:r>
            <a:endParaRPr b="1" i="0" sz="2800" u="none" cap="none" strike="noStrike">
              <a:solidFill>
                <a:srgbClr val="00206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64" name="Google Shape;664;p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65" name="Google Shape;665;p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66" name="Google Shape;666;p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67" name="Google Shape;667;p8"/>
          <p:cNvSpPr/>
          <p:nvPr/>
        </p:nvSpPr>
        <p:spPr>
          <a:xfrm>
            <a:off x="331180" y="876953"/>
            <a:ext cx="846402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Contoh Penanganan Error</a:t>
            </a:r>
            <a:endParaRPr b="0" i="0" sz="1800" u="none" cap="none" strike="noStrike">
              <a:solidFill>
                <a:schemeClr val="dk1"/>
              </a:solidFill>
              <a:latin typeface="Arial"/>
              <a:ea typeface="Arial"/>
              <a:cs typeface="Arial"/>
              <a:sym typeface="Arial"/>
            </a:endParaRPr>
          </a:p>
        </p:txBody>
      </p:sp>
      <p:pic>
        <p:nvPicPr>
          <p:cNvPr id="668" name="Google Shape;668;p8"/>
          <p:cNvPicPr preferRelativeResize="0"/>
          <p:nvPr/>
        </p:nvPicPr>
        <p:blipFill rotWithShape="1">
          <a:blip r:embed="rId6">
            <a:alphaModFix/>
          </a:blip>
          <a:srcRect b="-390" l="0" r="0" t="-492"/>
          <a:stretch/>
        </p:blipFill>
        <p:spPr>
          <a:xfrm>
            <a:off x="1352821" y="1509086"/>
            <a:ext cx="6420746" cy="2277727"/>
          </a:xfrm>
          <a:prstGeom prst="rect">
            <a:avLst/>
          </a:prstGeom>
          <a:noFill/>
          <a:ln>
            <a:noFill/>
          </a:ln>
        </p:spPr>
      </p:pic>
      <p:sp>
        <p:nvSpPr>
          <p:cNvPr id="669" name="Google Shape;669;p8"/>
          <p:cNvSpPr/>
          <p:nvPr/>
        </p:nvSpPr>
        <p:spPr>
          <a:xfrm>
            <a:off x="6174377" y="2508069"/>
            <a:ext cx="1480457" cy="409302"/>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id="674" name="Google Shape;674;p15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75" name="Google Shape;675;p15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76" name="Google Shape;676;p15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77" name="Google Shape;677;p15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78" name="Google Shape;678;p153"/>
          <p:cNvSpPr/>
          <p:nvPr/>
        </p:nvSpPr>
        <p:spPr>
          <a:xfrm>
            <a:off x="331180" y="876953"/>
            <a:ext cx="8464028"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679" name="Google Shape;679;p153"/>
          <p:cNvPicPr preferRelativeResize="0"/>
          <p:nvPr/>
        </p:nvPicPr>
        <p:blipFill rotWithShape="1">
          <a:blip r:embed="rId6">
            <a:alphaModFix/>
          </a:blip>
          <a:srcRect b="0" l="0" r="0" t="0"/>
          <a:stretch/>
        </p:blipFill>
        <p:spPr>
          <a:xfrm>
            <a:off x="0" y="1033426"/>
            <a:ext cx="9144000" cy="3076647"/>
          </a:xfrm>
          <a:prstGeom prst="rect">
            <a:avLst/>
          </a:prstGeom>
          <a:noFill/>
          <a:ln>
            <a:noFill/>
          </a:ln>
        </p:spPr>
      </p:pic>
      <p:cxnSp>
        <p:nvCxnSpPr>
          <p:cNvPr id="680" name="Google Shape;680;p153"/>
          <p:cNvCxnSpPr/>
          <p:nvPr/>
        </p:nvCxnSpPr>
        <p:spPr>
          <a:xfrm>
            <a:off x="5733288" y="2212848"/>
            <a:ext cx="248110" cy="427873"/>
          </a:xfrm>
          <a:prstGeom prst="straightConnector1">
            <a:avLst/>
          </a:prstGeom>
          <a:noFill/>
          <a:ln cap="flat" cmpd="sng" w="9525">
            <a:solidFill>
              <a:srgbClr val="FF0000"/>
            </a:solidFill>
            <a:prstDash val="solid"/>
            <a:round/>
            <a:headEnd len="sm" w="sm" type="none"/>
            <a:tailEnd len="med" w="med" type="triangle"/>
          </a:ln>
        </p:spPr>
      </p:cxnSp>
      <p:sp>
        <p:nvSpPr>
          <p:cNvPr id="681" name="Google Shape;681;p153"/>
          <p:cNvSpPr txBox="1"/>
          <p:nvPr/>
        </p:nvSpPr>
        <p:spPr>
          <a:xfrm>
            <a:off x="4672584" y="1941448"/>
            <a:ext cx="180049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Kurang tanda petik “</a:t>
            </a:r>
            <a:endParaRPr/>
          </a:p>
        </p:txBody>
      </p:sp>
      <p:sp>
        <p:nvSpPr>
          <p:cNvPr id="682" name="Google Shape;682;p153"/>
          <p:cNvSpPr/>
          <p:nvPr/>
        </p:nvSpPr>
        <p:spPr>
          <a:xfrm>
            <a:off x="5733288" y="2663825"/>
            <a:ext cx="534162" cy="18082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83" name="Google Shape;683;p153"/>
          <p:cNvSpPr/>
          <p:nvPr/>
        </p:nvSpPr>
        <p:spPr>
          <a:xfrm>
            <a:off x="331180" y="876953"/>
            <a:ext cx="846402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Pengecekan Error</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15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689" name="Google Shape;689;p15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690" name="Google Shape;690;p15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691" name="Google Shape;691;p15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692" name="Google Shape;692;p154"/>
          <p:cNvSpPr/>
          <p:nvPr/>
        </p:nvSpPr>
        <p:spPr>
          <a:xfrm>
            <a:off x="6174377" y="2508069"/>
            <a:ext cx="1480457" cy="409302"/>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693" name="Google Shape;693;p154"/>
          <p:cNvPicPr preferRelativeResize="0"/>
          <p:nvPr/>
        </p:nvPicPr>
        <p:blipFill rotWithShape="1">
          <a:blip r:embed="rId6">
            <a:alphaModFix/>
          </a:blip>
          <a:srcRect b="0" l="0" r="0" t="0"/>
          <a:stretch/>
        </p:blipFill>
        <p:spPr>
          <a:xfrm>
            <a:off x="1132995" y="1495275"/>
            <a:ext cx="6878010" cy="2152950"/>
          </a:xfrm>
          <a:prstGeom prst="rect">
            <a:avLst/>
          </a:prstGeom>
          <a:noFill/>
          <a:ln>
            <a:noFill/>
          </a:ln>
        </p:spPr>
      </p:pic>
      <p:sp>
        <p:nvSpPr>
          <p:cNvPr id="694" name="Google Shape;694;p154"/>
          <p:cNvSpPr/>
          <p:nvPr/>
        </p:nvSpPr>
        <p:spPr>
          <a:xfrm>
            <a:off x="6418217" y="2374348"/>
            <a:ext cx="1480457" cy="409302"/>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5" name="Google Shape;695;p154"/>
          <p:cNvSpPr/>
          <p:nvPr/>
        </p:nvSpPr>
        <p:spPr>
          <a:xfrm>
            <a:off x="331180" y="876953"/>
            <a:ext cx="846402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Contoh Penanganan Error</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id="700" name="Google Shape;700;p15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01" name="Google Shape;701;p15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02" name="Google Shape;702;p15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703" name="Google Shape;703;p15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704" name="Google Shape;704;p155"/>
          <p:cNvSpPr/>
          <p:nvPr/>
        </p:nvSpPr>
        <p:spPr>
          <a:xfrm>
            <a:off x="331180" y="876953"/>
            <a:ext cx="8464028"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705" name="Google Shape;705;p155"/>
          <p:cNvPicPr preferRelativeResize="0"/>
          <p:nvPr/>
        </p:nvPicPr>
        <p:blipFill rotWithShape="1">
          <a:blip r:embed="rId6">
            <a:alphaModFix/>
          </a:blip>
          <a:srcRect b="0" l="0" r="0" t="0"/>
          <a:stretch/>
        </p:blipFill>
        <p:spPr>
          <a:xfrm>
            <a:off x="1123468" y="1350457"/>
            <a:ext cx="6897063" cy="2686425"/>
          </a:xfrm>
          <a:prstGeom prst="rect">
            <a:avLst/>
          </a:prstGeom>
          <a:noFill/>
          <a:ln>
            <a:noFill/>
          </a:ln>
        </p:spPr>
      </p:pic>
      <p:cxnSp>
        <p:nvCxnSpPr>
          <p:cNvPr id="706" name="Google Shape;706;p155"/>
          <p:cNvCxnSpPr/>
          <p:nvPr/>
        </p:nvCxnSpPr>
        <p:spPr>
          <a:xfrm>
            <a:off x="2962656" y="2571750"/>
            <a:ext cx="209169" cy="414552"/>
          </a:xfrm>
          <a:prstGeom prst="straightConnector1">
            <a:avLst/>
          </a:prstGeom>
          <a:noFill/>
          <a:ln cap="flat" cmpd="sng" w="12700">
            <a:solidFill>
              <a:srgbClr val="FF0000"/>
            </a:solidFill>
            <a:prstDash val="solid"/>
            <a:round/>
            <a:headEnd len="sm" w="sm" type="none"/>
            <a:tailEnd len="med" w="med" type="triangle"/>
          </a:ln>
        </p:spPr>
      </p:cxnSp>
      <p:sp>
        <p:nvSpPr>
          <p:cNvPr id="707" name="Google Shape;707;p155"/>
          <p:cNvSpPr txBox="1"/>
          <p:nvPr/>
        </p:nvSpPr>
        <p:spPr>
          <a:xfrm>
            <a:off x="2828798" y="2334423"/>
            <a:ext cx="392928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Salah penulisan fungsi “rite” seharusnya “write”</a:t>
            </a:r>
            <a:endParaRPr/>
          </a:p>
        </p:txBody>
      </p:sp>
      <p:sp>
        <p:nvSpPr>
          <p:cNvPr id="708" name="Google Shape;708;p155"/>
          <p:cNvSpPr/>
          <p:nvPr/>
        </p:nvSpPr>
        <p:spPr>
          <a:xfrm>
            <a:off x="2962656" y="3026664"/>
            <a:ext cx="457200" cy="159489"/>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09" name="Google Shape;709;p155"/>
          <p:cNvSpPr/>
          <p:nvPr/>
        </p:nvSpPr>
        <p:spPr>
          <a:xfrm>
            <a:off x="331180" y="876953"/>
            <a:ext cx="846402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Pengecekan Error</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40" name="Google Shape;140;p2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41" name="Google Shape;141;p2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42" name="Google Shape;142;p2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43" name="Google Shape;143;p23"/>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Hasil:</a:t>
            </a:r>
            <a:endParaRPr b="1" i="0" sz="2800" u="none" cap="none" strike="noStrike">
              <a:solidFill>
                <a:srgbClr val="002060"/>
              </a:solidFill>
              <a:latin typeface="Cambria"/>
              <a:ea typeface="Cambria"/>
              <a:cs typeface="Cambria"/>
              <a:sym typeface="Cambria"/>
            </a:endParaRPr>
          </a:p>
        </p:txBody>
      </p:sp>
      <p:pic>
        <p:nvPicPr>
          <p:cNvPr descr="Contoh program percabangan if di javascript" id="144" name="Google Shape;144;p23"/>
          <p:cNvPicPr preferRelativeResize="0"/>
          <p:nvPr/>
        </p:nvPicPr>
        <p:blipFill rotWithShape="1">
          <a:blip r:embed="rId6">
            <a:alphaModFix/>
          </a:blip>
          <a:srcRect b="0" l="0" r="0" t="0"/>
          <a:stretch/>
        </p:blipFill>
        <p:spPr>
          <a:xfrm>
            <a:off x="985584" y="567946"/>
            <a:ext cx="7172831" cy="445680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7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15" name="Google Shape;715;p7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16" name="Google Shape;716;p7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717" name="Google Shape;717;p7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718" name="Google Shape;718;p71"/>
          <p:cNvSpPr/>
          <p:nvPr/>
        </p:nvSpPr>
        <p:spPr>
          <a:xfrm>
            <a:off x="1746891" y="2048570"/>
            <a:ext cx="5650217"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Struktur Data Array</a:t>
            </a:r>
            <a:endParaRPr b="1" i="0" sz="2800" u="none" cap="none" strike="noStrike">
              <a:solidFill>
                <a:srgbClr val="00206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7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24" name="Google Shape;724;p7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25" name="Google Shape;725;p7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726" name="Google Shape;726;p7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727" name="Google Shape;727;p7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Pengenalan</a:t>
            </a:r>
            <a:endParaRPr b="1" i="0" sz="2800" u="none" cap="none" strike="noStrike">
              <a:solidFill>
                <a:srgbClr val="002060"/>
              </a:solidFill>
              <a:latin typeface="Arial"/>
              <a:ea typeface="Arial"/>
              <a:cs typeface="Arial"/>
              <a:sym typeface="Arial"/>
            </a:endParaRPr>
          </a:p>
        </p:txBody>
      </p:sp>
      <p:sp>
        <p:nvSpPr>
          <p:cNvPr id="728" name="Google Shape;728;p72"/>
          <p:cNvSpPr/>
          <p:nvPr/>
        </p:nvSpPr>
        <p:spPr>
          <a:xfrm>
            <a:off x="331180" y="960801"/>
            <a:ext cx="8157500" cy="2585283"/>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Struktur data merupakan cara-cara atau metode yang digunakan untuk menyimpan data di dalam memori komputer.</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Salah satu struktur data yang sering digunakan dalam pemrograman adalah Array.</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Array merupakan struktur data yang digunakan untuk menyimpan sekumpulan data dalam satu tempat.</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p7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34" name="Google Shape;734;p7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35" name="Google Shape;735;p7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736" name="Google Shape;736;p7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737" name="Google Shape;737;p73"/>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Membuat Array pada Javascript</a:t>
            </a:r>
            <a:br>
              <a:rPr b="1" i="0" lang="en-US" sz="2800" u="none" cap="none" strike="noStrike">
                <a:solidFill>
                  <a:srgbClr val="002060"/>
                </a:solidFill>
                <a:latin typeface="Arial"/>
                <a:ea typeface="Arial"/>
                <a:cs typeface="Arial"/>
                <a:sym typeface="Arial"/>
              </a:rPr>
            </a:br>
            <a:endParaRPr b="1" i="0" sz="2800" u="none" cap="none" strike="noStrike">
              <a:solidFill>
                <a:srgbClr val="002060"/>
              </a:solidFill>
              <a:latin typeface="Arial"/>
              <a:ea typeface="Arial"/>
              <a:cs typeface="Arial"/>
              <a:sym typeface="Arial"/>
            </a:endParaRPr>
          </a:p>
        </p:txBody>
      </p:sp>
      <p:sp>
        <p:nvSpPr>
          <p:cNvPr id="738" name="Google Shape;738;p73"/>
          <p:cNvSpPr/>
          <p:nvPr/>
        </p:nvSpPr>
        <p:spPr>
          <a:xfrm>
            <a:off x="216533" y="925021"/>
            <a:ext cx="7928900" cy="2554505"/>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mbria"/>
                <a:ea typeface="Cambria"/>
                <a:cs typeface="Cambria"/>
                <a:sym typeface="Cambria"/>
              </a:rPr>
              <a:t>Pada javascript, array dapat kita buat dengan tanda kurung siku ([...]).</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mbria"/>
                <a:ea typeface="Cambria"/>
                <a:cs typeface="Cambria"/>
                <a:sym typeface="Cambria"/>
              </a:rPr>
              <a:t>Maka variabel products akan berisi sebuah array kosong.</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mbria"/>
                <a:ea typeface="Cambria"/>
                <a:cs typeface="Cambria"/>
                <a:sym typeface="Cambria"/>
              </a:rPr>
              <a:t>Kita bisa mengisi data ke dalam array, lalu setiap data dipisah dengan tanda koma (,).</a:t>
            </a:r>
            <a:endParaRPr b="0" i="0" sz="1400" u="none" cap="none" strike="noStrike">
              <a:solidFill>
                <a:srgbClr val="000000"/>
              </a:solidFill>
              <a:latin typeface="Cambria"/>
              <a:ea typeface="Cambria"/>
              <a:cs typeface="Cambria"/>
              <a:sym typeface="Cambria"/>
            </a:endParaRPr>
          </a:p>
        </p:txBody>
      </p:sp>
      <p:pic>
        <p:nvPicPr>
          <p:cNvPr id="739" name="Google Shape;739;p73"/>
          <p:cNvPicPr preferRelativeResize="0"/>
          <p:nvPr/>
        </p:nvPicPr>
        <p:blipFill rotWithShape="1">
          <a:blip r:embed="rId6">
            <a:alphaModFix/>
          </a:blip>
          <a:srcRect b="0" l="0" r="0" t="0"/>
          <a:stretch/>
        </p:blipFill>
        <p:spPr>
          <a:xfrm>
            <a:off x="3156289" y="1559834"/>
            <a:ext cx="2836663" cy="594784"/>
          </a:xfrm>
          <a:prstGeom prst="rect">
            <a:avLst/>
          </a:prstGeom>
          <a:noFill/>
          <a:ln>
            <a:noFill/>
          </a:ln>
        </p:spPr>
      </p:pic>
      <p:pic>
        <p:nvPicPr>
          <p:cNvPr id="740" name="Google Shape;740;p73"/>
          <p:cNvPicPr preferRelativeResize="0"/>
          <p:nvPr/>
        </p:nvPicPr>
        <p:blipFill rotWithShape="1">
          <a:blip r:embed="rId7">
            <a:alphaModFix/>
          </a:blip>
          <a:srcRect b="0" l="0" r="0" t="0"/>
          <a:stretch/>
        </p:blipFill>
        <p:spPr>
          <a:xfrm>
            <a:off x="1119187" y="3968297"/>
            <a:ext cx="6905625" cy="635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id="745" name="Google Shape;745;p7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46" name="Google Shape;746;p7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47" name="Google Shape;747;p7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748" name="Google Shape;748;p7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749" name="Google Shape;749;p74"/>
          <p:cNvSpPr/>
          <p:nvPr/>
        </p:nvSpPr>
        <p:spPr>
          <a:xfrm>
            <a:off x="331180" y="960801"/>
            <a:ext cx="7814253" cy="1200288"/>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Dan karena Javascript merupakan Bahasa pemrograman yang dynamic typing,  data yang disimpan dapat dicampur dengan tipe data lain yang berbeda di dalam array .</a:t>
            </a:r>
            <a:endParaRPr b="0" i="0" sz="14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750" name="Google Shape;750;p74"/>
          <p:cNvPicPr preferRelativeResize="0"/>
          <p:nvPr/>
        </p:nvPicPr>
        <p:blipFill rotWithShape="1">
          <a:blip r:embed="rId6">
            <a:alphaModFix/>
          </a:blip>
          <a:srcRect b="0" l="0" r="0" t="0"/>
          <a:stretch/>
        </p:blipFill>
        <p:spPr>
          <a:xfrm>
            <a:off x="1050787" y="2351182"/>
            <a:ext cx="7042426" cy="44113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p7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56" name="Google Shape;756;p7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57" name="Google Shape;757;p7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758" name="Google Shape;758;p7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759" name="Google Shape;759;p75"/>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Mengambil Data dari Array</a:t>
            </a:r>
            <a:br>
              <a:rPr b="1" i="0" lang="en-US" sz="2800" u="none" cap="none" strike="noStrike">
                <a:solidFill>
                  <a:srgbClr val="002060"/>
                </a:solidFill>
                <a:latin typeface="Arial"/>
                <a:ea typeface="Arial"/>
                <a:cs typeface="Arial"/>
                <a:sym typeface="Arial"/>
              </a:rPr>
            </a:br>
            <a:endParaRPr b="1" i="0" sz="2800" u="none" cap="none" strike="noStrike">
              <a:solidFill>
                <a:srgbClr val="002060"/>
              </a:solidFill>
              <a:latin typeface="Arial"/>
              <a:ea typeface="Arial"/>
              <a:cs typeface="Arial"/>
              <a:sym typeface="Arial"/>
            </a:endParaRPr>
          </a:p>
        </p:txBody>
      </p:sp>
      <p:sp>
        <p:nvSpPr>
          <p:cNvPr id="760" name="Google Shape;760;p75"/>
          <p:cNvSpPr/>
          <p:nvPr/>
        </p:nvSpPr>
        <p:spPr>
          <a:xfrm>
            <a:off x="331180" y="960801"/>
            <a:ext cx="7814253" cy="646290"/>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Ingat bahwa array dimulai dari nol (0). Contoh:</a:t>
            </a:r>
            <a:endParaRPr b="0" i="0" sz="14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761" name="Google Shape;761;p75"/>
          <p:cNvPicPr preferRelativeResize="0"/>
          <p:nvPr/>
        </p:nvPicPr>
        <p:blipFill rotWithShape="1">
          <a:blip r:embed="rId6">
            <a:alphaModFix/>
          </a:blip>
          <a:srcRect b="0" l="0" r="0" t="0"/>
          <a:stretch/>
        </p:blipFill>
        <p:spPr>
          <a:xfrm>
            <a:off x="1675880" y="1510738"/>
            <a:ext cx="6039369" cy="344273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pic>
        <p:nvPicPr>
          <p:cNvPr id="766" name="Google Shape;766;p7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67" name="Google Shape;767;p7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68" name="Google Shape;768;p7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769" name="Google Shape;769;p7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770" name="Google Shape;770;p76"/>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Hasil:</a:t>
            </a:r>
            <a:endParaRPr b="1" i="0" sz="2800" u="none" cap="none" strike="noStrike">
              <a:solidFill>
                <a:srgbClr val="002060"/>
              </a:solidFill>
              <a:latin typeface="Arial"/>
              <a:ea typeface="Arial"/>
              <a:cs typeface="Arial"/>
              <a:sym typeface="Arial"/>
            </a:endParaRPr>
          </a:p>
        </p:txBody>
      </p:sp>
      <p:pic>
        <p:nvPicPr>
          <p:cNvPr descr="Mengambil data dari array" id="771" name="Google Shape;771;p76"/>
          <p:cNvPicPr preferRelativeResize="0"/>
          <p:nvPr/>
        </p:nvPicPr>
        <p:blipFill rotWithShape="1">
          <a:blip r:embed="rId6">
            <a:alphaModFix/>
          </a:blip>
          <a:srcRect b="0" l="0" r="0" t="0"/>
          <a:stretch/>
        </p:blipFill>
        <p:spPr>
          <a:xfrm>
            <a:off x="1105143" y="960801"/>
            <a:ext cx="6933714" cy="338889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p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77" name="Google Shape;777;p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78" name="Google Shape;778;p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779" name="Google Shape;779;p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780" name="Google Shape;780;p5"/>
          <p:cNvSpPr/>
          <p:nvPr/>
        </p:nvSpPr>
        <p:spPr>
          <a:xfrm>
            <a:off x="331181" y="118750"/>
            <a:ext cx="5650217"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Mencetak isi Array dengan Perulangan</a:t>
            </a:r>
            <a:br>
              <a:rPr b="1" i="0" lang="en-US" sz="2000" u="none" cap="none" strike="noStrike">
                <a:solidFill>
                  <a:srgbClr val="002060"/>
                </a:solidFill>
                <a:latin typeface="Arial"/>
                <a:ea typeface="Arial"/>
                <a:cs typeface="Arial"/>
                <a:sym typeface="Arial"/>
              </a:rPr>
            </a:br>
            <a:endParaRPr b="1" i="0" sz="2000" u="none" cap="none" strike="noStrike">
              <a:solidFill>
                <a:srgbClr val="002060"/>
              </a:solidFill>
              <a:latin typeface="Arial"/>
              <a:ea typeface="Arial"/>
              <a:cs typeface="Arial"/>
              <a:sym typeface="Arial"/>
            </a:endParaRPr>
          </a:p>
        </p:txBody>
      </p:sp>
      <p:sp>
        <p:nvSpPr>
          <p:cNvPr id="781" name="Google Shape;781;p5"/>
          <p:cNvSpPr/>
          <p:nvPr/>
        </p:nvSpPr>
        <p:spPr>
          <a:xfrm>
            <a:off x="331181" y="960801"/>
            <a:ext cx="3342322" cy="1477287"/>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Dapat digunakan perulangan bila input yang diambil berasal dari array yang berjumlah  banyak. Contoh:</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782" name="Google Shape;782;p5"/>
          <p:cNvPicPr preferRelativeResize="0"/>
          <p:nvPr/>
        </p:nvPicPr>
        <p:blipFill rotWithShape="1">
          <a:blip r:embed="rId6">
            <a:alphaModFix/>
          </a:blip>
          <a:srcRect b="0" l="0" r="0" t="0"/>
          <a:stretch/>
        </p:blipFill>
        <p:spPr>
          <a:xfrm>
            <a:off x="4516341" y="945346"/>
            <a:ext cx="4225787" cy="316423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88" name="Google Shape;788;p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89" name="Google Shape;789;p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790" name="Google Shape;790;p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791" name="Google Shape;791;p6"/>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Hasil:</a:t>
            </a:r>
            <a:endParaRPr b="1" i="0" sz="2800" u="none" cap="none" strike="noStrike">
              <a:solidFill>
                <a:srgbClr val="002060"/>
              </a:solidFill>
              <a:latin typeface="Arial"/>
              <a:ea typeface="Arial"/>
              <a:cs typeface="Arial"/>
              <a:sym typeface="Arial"/>
            </a:endParaRPr>
          </a:p>
        </p:txBody>
      </p:sp>
      <p:pic>
        <p:nvPicPr>
          <p:cNvPr descr="Menggunakan perulangan untuk mencetak semua isi array" id="792" name="Google Shape;792;p6"/>
          <p:cNvPicPr preferRelativeResize="0"/>
          <p:nvPr/>
        </p:nvPicPr>
        <p:blipFill rotWithShape="1">
          <a:blip r:embed="rId6">
            <a:alphaModFix/>
          </a:blip>
          <a:srcRect b="0" l="0" r="0" t="0"/>
          <a:stretch/>
        </p:blipFill>
        <p:spPr>
          <a:xfrm>
            <a:off x="1048211" y="955374"/>
            <a:ext cx="7047577" cy="344454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pic>
        <p:nvPicPr>
          <p:cNvPr id="797" name="Google Shape;797;p7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798" name="Google Shape;798;p7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799" name="Google Shape;799;p7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800" name="Google Shape;800;p7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801" name="Google Shape;801;p77"/>
          <p:cNvSpPr/>
          <p:nvPr/>
        </p:nvSpPr>
        <p:spPr>
          <a:xfrm>
            <a:off x="331181" y="960801"/>
            <a:ext cx="3342322" cy="1754286"/>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C0C0C"/>
                </a:solidFill>
                <a:latin typeface="Arial"/>
                <a:ea typeface="Arial"/>
                <a:cs typeface="Arial"/>
                <a:sym typeface="Arial"/>
              </a:rPr>
              <a:t>Cara lainnya adalah dengan menggunakan method </a:t>
            </a:r>
            <a:r>
              <a:rPr b="0" i="0" lang="en-US" sz="1800" u="none" cap="none" strike="noStrike">
                <a:solidFill>
                  <a:srgbClr val="FF0000"/>
                </a:solidFill>
                <a:latin typeface="Arial"/>
                <a:ea typeface="Arial"/>
                <a:cs typeface="Arial"/>
                <a:sym typeface="Arial"/>
              </a:rPr>
              <a:t>forEach():</a:t>
            </a:r>
            <a:endParaRPr b="0" i="0" sz="14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C0C0C"/>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C0C0C"/>
                </a:solidFill>
                <a:latin typeface="Arial"/>
                <a:ea typeface="Arial"/>
                <a:cs typeface="Arial"/>
                <a:sym typeface="Arial"/>
              </a:rPr>
              <a:t>Hasilnya akan sama seperti sebelumnya.</a:t>
            </a:r>
            <a:endParaRPr b="0" i="0" sz="1800" u="none" cap="none" strike="noStrike">
              <a:solidFill>
                <a:srgbClr val="0C0C0C"/>
              </a:solidFill>
              <a:latin typeface="Arial"/>
              <a:ea typeface="Arial"/>
              <a:cs typeface="Arial"/>
              <a:sym typeface="Arial"/>
            </a:endParaRPr>
          </a:p>
        </p:txBody>
      </p:sp>
      <p:pic>
        <p:nvPicPr>
          <p:cNvPr id="802" name="Google Shape;802;p77"/>
          <p:cNvPicPr preferRelativeResize="0"/>
          <p:nvPr/>
        </p:nvPicPr>
        <p:blipFill rotWithShape="1">
          <a:blip r:embed="rId6">
            <a:alphaModFix/>
          </a:blip>
          <a:srcRect b="0" l="0" r="0" t="0"/>
          <a:stretch/>
        </p:blipFill>
        <p:spPr>
          <a:xfrm>
            <a:off x="4572000" y="960801"/>
            <a:ext cx="4335971" cy="332661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pic>
        <p:nvPicPr>
          <p:cNvPr id="807" name="Google Shape;807;p7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08" name="Google Shape;808;p7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09" name="Google Shape;809;p7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810" name="Google Shape;810;p7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811" name="Google Shape;811;p78"/>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Menambahkan Data ke Dalam Array</a:t>
            </a:r>
            <a:br>
              <a:rPr b="1" i="0" lang="en-US" sz="2400" u="none" cap="none" strike="noStrike">
                <a:solidFill>
                  <a:srgbClr val="002060"/>
                </a:solidFill>
                <a:latin typeface="Arial"/>
                <a:ea typeface="Arial"/>
                <a:cs typeface="Arial"/>
                <a:sym typeface="Arial"/>
              </a:rPr>
            </a:br>
            <a:endParaRPr b="1" i="0" sz="2400" u="none" cap="none" strike="noStrike">
              <a:solidFill>
                <a:srgbClr val="002060"/>
              </a:solidFill>
              <a:latin typeface="Arial"/>
              <a:ea typeface="Arial"/>
              <a:cs typeface="Arial"/>
              <a:sym typeface="Arial"/>
            </a:endParaRPr>
          </a:p>
        </p:txBody>
      </p:sp>
      <p:sp>
        <p:nvSpPr>
          <p:cNvPr id="812" name="Google Shape;812;p78"/>
          <p:cNvSpPr/>
          <p:nvPr/>
        </p:nvSpPr>
        <p:spPr>
          <a:xfrm>
            <a:off x="331180" y="876953"/>
            <a:ext cx="8464028" cy="2031285"/>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Ada dua cara yang bisa dilakukan untuk menambah data ke dalam array:</a:t>
            </a:r>
            <a:endParaRPr b="0" i="0" sz="14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457189" lvl="0" marL="651917" marR="0" rtl="0" algn="l">
              <a:lnSpc>
                <a:spcPct val="15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Mengisi menggunakan indeks;</a:t>
            </a:r>
            <a:endParaRPr b="0" i="0" sz="1400" u="none" cap="none" strike="noStrike">
              <a:solidFill>
                <a:srgbClr val="000000"/>
              </a:solidFill>
              <a:latin typeface="Arial"/>
              <a:ea typeface="Arial"/>
              <a:cs typeface="Arial"/>
              <a:sym typeface="Arial"/>
            </a:endParaRPr>
          </a:p>
          <a:p>
            <a:pPr indent="-457189" lvl="0" marL="651917" marR="0" rtl="0" algn="l">
              <a:lnSpc>
                <a:spcPct val="15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Mengisi menggunakan method push().</a:t>
            </a:r>
            <a:endParaRPr b="0" i="0" sz="14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50" name="Google Shape;150;p2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51" name="Google Shape;151;p2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52" name="Google Shape;152;p2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53" name="Google Shape;153;p24"/>
          <p:cNvSpPr/>
          <p:nvPr/>
        </p:nvSpPr>
        <p:spPr>
          <a:xfrm>
            <a:off x="331181" y="118750"/>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Cambria"/>
                <a:ea typeface="Cambria"/>
                <a:cs typeface="Cambria"/>
                <a:sym typeface="Cambria"/>
              </a:rPr>
              <a:t>Percabangan If</a:t>
            </a:r>
            <a:endParaRPr b="0" i="0" sz="2800" u="none" cap="none" strike="noStrike">
              <a:solidFill>
                <a:srgbClr val="243A62"/>
              </a:solidFill>
              <a:latin typeface="Cambria"/>
              <a:ea typeface="Cambria"/>
              <a:cs typeface="Cambria"/>
              <a:sym typeface="Cambria"/>
            </a:endParaRPr>
          </a:p>
        </p:txBody>
      </p:sp>
      <p:sp>
        <p:nvSpPr>
          <p:cNvPr id="154" name="Google Shape;154;p24"/>
          <p:cNvSpPr/>
          <p:nvPr/>
        </p:nvSpPr>
        <p:spPr>
          <a:xfrm>
            <a:off x="339986" y="2130566"/>
            <a:ext cx="8464028" cy="1200288"/>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Bagian ini disebut dengan blok. Blok program pada Javascript, diawali dengan tanda buka kurung kurawal </a:t>
            </a:r>
            <a:r>
              <a:rPr b="0" i="0" lang="en-US" sz="1800" u="none" cap="none" strike="noStrike">
                <a:solidFill>
                  <a:srgbClr val="FF0000"/>
                </a:solidFill>
                <a:latin typeface="Cambria"/>
                <a:ea typeface="Cambria"/>
                <a:cs typeface="Cambria"/>
                <a:sym typeface="Cambria"/>
              </a:rPr>
              <a:t>{</a:t>
            </a:r>
            <a:r>
              <a:rPr b="0" i="0" lang="en-US" sz="1800" u="none" cap="none" strike="noStrike">
                <a:solidFill>
                  <a:srgbClr val="000000"/>
                </a:solidFill>
                <a:latin typeface="Cambria"/>
                <a:ea typeface="Cambria"/>
                <a:cs typeface="Cambria"/>
                <a:sym typeface="Cambria"/>
              </a:rPr>
              <a:t> dan diakhiri dengan tutup kurung kurawal </a:t>
            </a:r>
            <a:r>
              <a:rPr b="0" i="0" lang="en-US" sz="1800" u="none" cap="none" strike="noStrike">
                <a:solidFill>
                  <a:srgbClr val="FF0000"/>
                </a:solidFill>
                <a:latin typeface="Cambria"/>
                <a:ea typeface="Cambria"/>
                <a:cs typeface="Cambria"/>
                <a:sym typeface="Cambria"/>
              </a:rPr>
              <a:t>}</a:t>
            </a:r>
            <a:r>
              <a:rPr b="0" i="0" lang="en-US" sz="1800" u="none" cap="none" strike="noStrike">
                <a:solidFill>
                  <a:srgbClr val="000000"/>
                </a:solidFill>
                <a:latin typeface="Cambria"/>
                <a:ea typeface="Cambria"/>
                <a:cs typeface="Cambria"/>
                <a:sym typeface="Cambria"/>
              </a:rPr>
              <a:t>. Apabila di dalam blok hanya terdapat satu baris ekspresi atau statement, maka boleh tidak ditulis tanda kurungnya.</a:t>
            </a:r>
            <a:endParaRPr b="0" i="0" sz="1800" u="none" cap="none" strike="noStrike">
              <a:solidFill>
                <a:srgbClr val="000000"/>
              </a:solidFill>
              <a:latin typeface="Cambria"/>
              <a:ea typeface="Cambria"/>
              <a:cs typeface="Cambria"/>
              <a:sym typeface="Cambria"/>
            </a:endParaRPr>
          </a:p>
        </p:txBody>
      </p:sp>
      <p:pic>
        <p:nvPicPr>
          <p:cNvPr id="155" name="Google Shape;155;p24"/>
          <p:cNvPicPr preferRelativeResize="0"/>
          <p:nvPr/>
        </p:nvPicPr>
        <p:blipFill rotWithShape="1">
          <a:blip r:embed="rId6">
            <a:alphaModFix/>
          </a:blip>
          <a:srcRect b="0" l="0" r="0" t="0"/>
          <a:stretch/>
        </p:blipFill>
        <p:spPr>
          <a:xfrm>
            <a:off x="864121" y="794134"/>
            <a:ext cx="7415757" cy="1184267"/>
          </a:xfrm>
          <a:prstGeom prst="rect">
            <a:avLst/>
          </a:prstGeom>
          <a:noFill/>
          <a:ln>
            <a:noFill/>
          </a:ln>
        </p:spPr>
      </p:pic>
      <p:pic>
        <p:nvPicPr>
          <p:cNvPr id="156" name="Google Shape;156;p24"/>
          <p:cNvPicPr preferRelativeResize="0"/>
          <p:nvPr/>
        </p:nvPicPr>
        <p:blipFill rotWithShape="1">
          <a:blip r:embed="rId7">
            <a:alphaModFix/>
          </a:blip>
          <a:srcRect b="0" l="0" r="0" t="0"/>
          <a:stretch/>
        </p:blipFill>
        <p:spPr>
          <a:xfrm>
            <a:off x="864120" y="3744606"/>
            <a:ext cx="7415758" cy="87542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pic>
        <p:nvPicPr>
          <p:cNvPr id="817" name="Google Shape;817;p7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18" name="Google Shape;818;p7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19" name="Google Shape;819;p7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820" name="Google Shape;820;p7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821" name="Google Shape;821;p79"/>
          <p:cNvSpPr/>
          <p:nvPr/>
        </p:nvSpPr>
        <p:spPr>
          <a:xfrm>
            <a:off x="331181" y="118750"/>
            <a:ext cx="5650217"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1. Mengisi menggunakan indeks</a:t>
            </a:r>
            <a:endParaRPr b="1" i="0" sz="2400" u="none" cap="none" strike="noStrike">
              <a:solidFill>
                <a:srgbClr val="002060"/>
              </a:solidFill>
              <a:latin typeface="Arial"/>
              <a:ea typeface="Arial"/>
              <a:cs typeface="Arial"/>
              <a:sym typeface="Arial"/>
            </a:endParaRPr>
          </a:p>
        </p:txBody>
      </p:sp>
      <p:sp>
        <p:nvSpPr>
          <p:cNvPr id="822" name="Google Shape;822;p79"/>
          <p:cNvSpPr/>
          <p:nvPr/>
        </p:nvSpPr>
        <p:spPr>
          <a:xfrm>
            <a:off x="331180" y="876953"/>
            <a:ext cx="8464028" cy="3139281"/>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Terdapat tiga data di dalam array buah dengan indeks:</a:t>
            </a:r>
            <a:endParaRPr b="0" i="0" sz="14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0: "Apel"</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1: "Jeruk"</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2: "Manggis“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Kita ingin menambahkan data lagi pada indeks ke-3, maka kita bisa melakukannya seperti ini:</a:t>
            </a:r>
            <a:endParaRPr b="0" i="0" sz="14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823" name="Google Shape;823;p79"/>
          <p:cNvPicPr preferRelativeResize="0"/>
          <p:nvPr/>
        </p:nvPicPr>
        <p:blipFill rotWithShape="1">
          <a:blip r:embed="rId6">
            <a:alphaModFix/>
          </a:blip>
          <a:srcRect b="0" l="0" r="0" t="0"/>
          <a:stretch/>
        </p:blipFill>
        <p:spPr>
          <a:xfrm>
            <a:off x="1495025" y="1337168"/>
            <a:ext cx="6153949" cy="579953"/>
          </a:xfrm>
          <a:prstGeom prst="rect">
            <a:avLst/>
          </a:prstGeom>
          <a:noFill/>
          <a:ln>
            <a:noFill/>
          </a:ln>
        </p:spPr>
      </p:pic>
      <p:pic>
        <p:nvPicPr>
          <p:cNvPr id="824" name="Google Shape;824;p79"/>
          <p:cNvPicPr preferRelativeResize="0"/>
          <p:nvPr/>
        </p:nvPicPr>
        <p:blipFill rotWithShape="1">
          <a:blip r:embed="rId7">
            <a:alphaModFix/>
          </a:blip>
          <a:srcRect b="0" l="0" r="0" t="0"/>
          <a:stretch/>
        </p:blipFill>
        <p:spPr>
          <a:xfrm>
            <a:off x="2907739" y="3985030"/>
            <a:ext cx="3328520" cy="56303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pic>
        <p:nvPicPr>
          <p:cNvPr id="829" name="Google Shape;829;p8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30" name="Google Shape;830;p8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31" name="Google Shape;831;p8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832" name="Google Shape;832;p8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833" name="Google Shape;833;p80"/>
          <p:cNvSpPr/>
          <p:nvPr/>
        </p:nvSpPr>
        <p:spPr>
          <a:xfrm>
            <a:off x="331181" y="118750"/>
            <a:ext cx="565021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43A62"/>
                </a:solidFill>
                <a:latin typeface="Arial"/>
                <a:ea typeface="Arial"/>
                <a:cs typeface="Arial"/>
                <a:sym typeface="Arial"/>
              </a:rPr>
              <a:t>Referensi</a:t>
            </a:r>
            <a:endParaRPr b="0" i="0" sz="2800" u="none" cap="none" strike="noStrike">
              <a:solidFill>
                <a:srgbClr val="243A62"/>
              </a:solidFill>
              <a:latin typeface="Arial"/>
              <a:ea typeface="Arial"/>
              <a:cs typeface="Arial"/>
              <a:sym typeface="Arial"/>
            </a:endParaRPr>
          </a:p>
        </p:txBody>
      </p:sp>
      <p:sp>
        <p:nvSpPr>
          <p:cNvPr id="834" name="Google Shape;834;p80"/>
          <p:cNvSpPr/>
          <p:nvPr/>
        </p:nvSpPr>
        <p:spPr>
          <a:xfrm>
            <a:off x="331180" y="876953"/>
            <a:ext cx="8464028" cy="369291"/>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Percobaan dengan console:</a:t>
            </a:r>
            <a:endParaRPr b="0" i="0" sz="1400" u="none" cap="none" strike="noStrike">
              <a:solidFill>
                <a:srgbClr val="000000"/>
              </a:solidFill>
              <a:latin typeface="Arial"/>
              <a:ea typeface="Arial"/>
              <a:cs typeface="Arial"/>
              <a:sym typeface="Arial"/>
            </a:endParaRPr>
          </a:p>
        </p:txBody>
      </p:sp>
      <p:sp>
        <p:nvSpPr>
          <p:cNvPr id="835" name="Google Shape;835;p80"/>
          <p:cNvSpPr/>
          <p:nvPr/>
        </p:nvSpPr>
        <p:spPr>
          <a:xfrm>
            <a:off x="4572000" y="2087880"/>
            <a:ext cx="4084320"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Ingat bahwa harus diketahui jumlah data dan panjang array untuk mengguakan cara ini. Bila nomor index diisi sembarangan data akan tertindih.</a:t>
            </a:r>
            <a:endParaRPr b="0" i="0" sz="1400" u="none" cap="none" strike="noStrike">
              <a:solidFill>
                <a:srgbClr val="000000"/>
              </a:solidFill>
              <a:latin typeface="Arial"/>
              <a:ea typeface="Arial"/>
              <a:cs typeface="Arial"/>
              <a:sym typeface="Arial"/>
            </a:endParaRPr>
          </a:p>
        </p:txBody>
      </p:sp>
      <p:pic>
        <p:nvPicPr>
          <p:cNvPr descr="Menambahkan data ke dalam array" id="836" name="Google Shape;836;p80"/>
          <p:cNvPicPr preferRelativeResize="0"/>
          <p:nvPr/>
        </p:nvPicPr>
        <p:blipFill rotWithShape="1">
          <a:blip r:embed="rId6">
            <a:alphaModFix/>
          </a:blip>
          <a:srcRect b="0" l="0" r="0" t="0"/>
          <a:stretch/>
        </p:blipFill>
        <p:spPr>
          <a:xfrm>
            <a:off x="695982" y="1379220"/>
            <a:ext cx="3767290" cy="255260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pic>
        <p:nvPicPr>
          <p:cNvPr id="841" name="Google Shape;841;p8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42" name="Google Shape;842;p8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43" name="Google Shape;843;p8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844" name="Google Shape;844;p8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845" name="Google Shape;845;p81"/>
          <p:cNvSpPr/>
          <p:nvPr/>
        </p:nvSpPr>
        <p:spPr>
          <a:xfrm>
            <a:off x="331181" y="118750"/>
            <a:ext cx="5650217"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2. Mengisi Menggunakan Method </a:t>
            </a:r>
            <a:r>
              <a:rPr b="1" i="0" lang="en-US" sz="2000" u="none" cap="none" strike="noStrike">
                <a:solidFill>
                  <a:srgbClr val="FF0000"/>
                </a:solidFill>
                <a:latin typeface="Arial"/>
                <a:ea typeface="Arial"/>
                <a:cs typeface="Arial"/>
                <a:sym typeface="Arial"/>
              </a:rPr>
              <a:t>push()</a:t>
            </a:r>
            <a:endParaRPr b="1" i="0" sz="2000" u="none" cap="none" strike="noStrike">
              <a:solidFill>
                <a:srgbClr val="FF0000"/>
              </a:solidFill>
              <a:latin typeface="Arial"/>
              <a:ea typeface="Arial"/>
              <a:cs typeface="Arial"/>
              <a:sym typeface="Arial"/>
            </a:endParaRPr>
          </a:p>
        </p:txBody>
      </p:sp>
      <p:sp>
        <p:nvSpPr>
          <p:cNvPr id="846" name="Google Shape;846;p81"/>
          <p:cNvSpPr/>
          <p:nvPr/>
        </p:nvSpPr>
        <p:spPr>
          <a:xfrm>
            <a:off x="331180" y="876953"/>
            <a:ext cx="8464028" cy="923289"/>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Solusi masalah sebelumnnya adalah dengan menggunakan method </a:t>
            </a:r>
            <a:r>
              <a:rPr b="0" i="0" lang="en-US" sz="1800" u="none" cap="none" strike="noStrike">
                <a:solidFill>
                  <a:srgbClr val="FF0000"/>
                </a:solidFill>
                <a:latin typeface="Arial"/>
                <a:ea typeface="Arial"/>
                <a:cs typeface="Arial"/>
                <a:sym typeface="Arial"/>
              </a:rPr>
              <a:t>push(). </a:t>
            </a:r>
            <a:r>
              <a:rPr b="0" i="0" lang="en-US" sz="1800" u="none" cap="none" strike="noStrike">
                <a:solidFill>
                  <a:srgbClr val="310331"/>
                </a:solidFill>
                <a:latin typeface="Arial"/>
                <a:ea typeface="Arial"/>
                <a:cs typeface="Arial"/>
                <a:sym typeface="Arial"/>
              </a:rPr>
              <a:t>Tidak perlu  diketahui berapa panjang array karena method </a:t>
            </a:r>
            <a:r>
              <a:rPr b="0" i="0" lang="en-US" sz="1800" u="none" cap="none" strike="noStrike">
                <a:solidFill>
                  <a:srgbClr val="FF0000"/>
                </a:solidFill>
                <a:latin typeface="Arial"/>
                <a:ea typeface="Arial"/>
                <a:cs typeface="Arial"/>
                <a:sym typeface="Arial"/>
              </a:rPr>
              <a:t>push() </a:t>
            </a:r>
            <a:r>
              <a:rPr b="0" i="0" lang="en-US" sz="1800" u="none" cap="none" strike="noStrike">
                <a:solidFill>
                  <a:srgbClr val="310331"/>
                </a:solidFill>
                <a:latin typeface="Arial"/>
                <a:ea typeface="Arial"/>
                <a:cs typeface="Arial"/>
                <a:sym typeface="Arial"/>
              </a:rPr>
              <a:t>akan menambahkan data ke dalam array dari ekor atau belakang.</a:t>
            </a:r>
            <a:endParaRPr b="0" i="0" sz="1800" u="none" cap="none" strike="noStrike">
              <a:solidFill>
                <a:srgbClr val="31033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pic>
        <p:nvPicPr>
          <p:cNvPr id="851" name="Google Shape;851;p8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52" name="Google Shape;852;p8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53" name="Google Shape;853;p8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854" name="Google Shape;854;p8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855" name="Google Shape;855;p82"/>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Contoh:</a:t>
            </a:r>
            <a:endParaRPr b="1" i="0" sz="2800" u="none" cap="none" strike="noStrike">
              <a:solidFill>
                <a:srgbClr val="002060"/>
              </a:solidFill>
              <a:latin typeface="Arial"/>
              <a:ea typeface="Arial"/>
              <a:cs typeface="Arial"/>
              <a:sym typeface="Arial"/>
            </a:endParaRPr>
          </a:p>
        </p:txBody>
      </p:sp>
      <p:pic>
        <p:nvPicPr>
          <p:cNvPr id="856" name="Google Shape;856;p82"/>
          <p:cNvPicPr preferRelativeResize="0"/>
          <p:nvPr/>
        </p:nvPicPr>
        <p:blipFill rotWithShape="1">
          <a:blip r:embed="rId6">
            <a:alphaModFix/>
          </a:blip>
          <a:srcRect b="0" l="0" r="0" t="0"/>
          <a:stretch/>
        </p:blipFill>
        <p:spPr>
          <a:xfrm>
            <a:off x="1732364" y="872866"/>
            <a:ext cx="5661660" cy="415188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pic>
        <p:nvPicPr>
          <p:cNvPr id="861" name="Google Shape;861;p8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62" name="Google Shape;862;p8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63" name="Google Shape;863;p8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864" name="Google Shape;864;p8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865" name="Google Shape;865;p83"/>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Hasil:</a:t>
            </a:r>
            <a:endParaRPr b="1" i="0" sz="2800" u="none" cap="none" strike="noStrike">
              <a:solidFill>
                <a:srgbClr val="002060"/>
              </a:solidFill>
              <a:latin typeface="Arial"/>
              <a:ea typeface="Arial"/>
              <a:cs typeface="Arial"/>
              <a:sym typeface="Arial"/>
            </a:endParaRPr>
          </a:p>
        </p:txBody>
      </p:sp>
      <p:pic>
        <p:nvPicPr>
          <p:cNvPr descr="Memabahkan data dengan method push" id="866" name="Google Shape;866;p83"/>
          <p:cNvPicPr preferRelativeResize="0"/>
          <p:nvPr/>
        </p:nvPicPr>
        <p:blipFill rotWithShape="1">
          <a:blip r:embed="rId6">
            <a:alphaModFix/>
          </a:blip>
          <a:srcRect b="0" l="0" r="0" t="0"/>
          <a:stretch/>
        </p:blipFill>
        <p:spPr>
          <a:xfrm>
            <a:off x="975995" y="814182"/>
            <a:ext cx="7192010" cy="351513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pic>
        <p:nvPicPr>
          <p:cNvPr id="871" name="Google Shape;871;p8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72" name="Google Shape;872;p8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73" name="Google Shape;873;p8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874" name="Google Shape;874;p8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875" name="Google Shape;875;p84"/>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Menghapus Data Array</a:t>
            </a:r>
            <a:br>
              <a:rPr b="1" i="0" lang="en-US" sz="2800" u="none" cap="none" strike="noStrike">
                <a:solidFill>
                  <a:srgbClr val="002060"/>
                </a:solidFill>
                <a:latin typeface="Arial"/>
                <a:ea typeface="Arial"/>
                <a:cs typeface="Arial"/>
                <a:sym typeface="Arial"/>
              </a:rPr>
            </a:br>
            <a:endParaRPr b="1" i="0" sz="2800" u="none" cap="none" strike="noStrike">
              <a:solidFill>
                <a:srgbClr val="002060"/>
              </a:solidFill>
              <a:latin typeface="Arial"/>
              <a:ea typeface="Arial"/>
              <a:cs typeface="Arial"/>
              <a:sym typeface="Arial"/>
            </a:endParaRPr>
          </a:p>
        </p:txBody>
      </p:sp>
      <p:sp>
        <p:nvSpPr>
          <p:cNvPr id="876" name="Google Shape;876;p84"/>
          <p:cNvSpPr/>
          <p:nvPr/>
        </p:nvSpPr>
        <p:spPr>
          <a:xfrm>
            <a:off x="331180" y="876953"/>
            <a:ext cx="8464028" cy="2723782"/>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Sama seperti menambahkan data ke array, menghapus data juga memiliki dua cara:</a:t>
            </a:r>
            <a:endParaRPr b="0" i="0" sz="14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457189" lvl="0" marL="651917" marR="0" rtl="0" algn="l">
              <a:lnSpc>
                <a:spcPct val="150000"/>
              </a:lnSpc>
              <a:spcBef>
                <a:spcPts val="0"/>
              </a:spcBef>
              <a:spcAft>
                <a:spcPts val="0"/>
              </a:spcAft>
              <a:buClr>
                <a:srgbClr val="000000"/>
              </a:buClr>
              <a:buSzPts val="1800"/>
              <a:buFont typeface="Cambria"/>
              <a:buAutoNum type="arabicPeriod"/>
            </a:pPr>
            <a:r>
              <a:rPr b="0" i="0" lang="en-US" sz="1800" u="none" cap="none" strike="noStrike">
                <a:solidFill>
                  <a:srgbClr val="000000"/>
                </a:solidFill>
                <a:latin typeface="Cambria"/>
                <a:ea typeface="Cambria"/>
                <a:cs typeface="Cambria"/>
                <a:sym typeface="Cambria"/>
              </a:rPr>
              <a:t>Menggunakan delete;</a:t>
            </a:r>
            <a:endParaRPr b="0" i="0" sz="1400" u="none" cap="none" strike="noStrike">
              <a:solidFill>
                <a:srgbClr val="000000"/>
              </a:solidFill>
              <a:latin typeface="Cambria"/>
              <a:ea typeface="Cambria"/>
              <a:cs typeface="Cambria"/>
              <a:sym typeface="Cambria"/>
            </a:endParaRPr>
          </a:p>
          <a:p>
            <a:pPr indent="-457189" lvl="0" marL="651917" marR="0" rtl="0" algn="l">
              <a:lnSpc>
                <a:spcPct val="150000"/>
              </a:lnSpc>
              <a:spcBef>
                <a:spcPts val="0"/>
              </a:spcBef>
              <a:spcAft>
                <a:spcPts val="0"/>
              </a:spcAft>
              <a:buClr>
                <a:srgbClr val="000000"/>
              </a:buClr>
              <a:buSzPts val="1800"/>
              <a:buFont typeface="Cambria"/>
              <a:buAutoNum type="arabicPeriod"/>
            </a:pPr>
            <a:r>
              <a:rPr b="0" i="0" lang="en-US" sz="1800" u="none" cap="none" strike="noStrike">
                <a:solidFill>
                  <a:srgbClr val="000000"/>
                </a:solidFill>
                <a:latin typeface="Cambria"/>
                <a:ea typeface="Cambria"/>
                <a:cs typeface="Cambria"/>
                <a:sym typeface="Cambria"/>
              </a:rPr>
              <a:t>Menggunakan method pop().</a:t>
            </a:r>
            <a:endParaRPr b="0" i="0" sz="1400" u="none" cap="none" strike="noStrike">
              <a:solidFill>
                <a:srgbClr val="000000"/>
              </a:solidFill>
              <a:latin typeface="Cambria"/>
              <a:ea typeface="Cambria"/>
              <a:cs typeface="Cambria"/>
              <a:sym typeface="Cambria"/>
            </a:endParaRPr>
          </a:p>
          <a:p>
            <a:pPr indent="-342889" lvl="0" marL="651917"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Contoh:</a:t>
            </a:r>
            <a:endParaRPr b="0" i="0" sz="14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id="877" name="Google Shape;877;p84"/>
          <p:cNvPicPr preferRelativeResize="0"/>
          <p:nvPr/>
        </p:nvPicPr>
        <p:blipFill rotWithShape="1">
          <a:blip r:embed="rId6">
            <a:alphaModFix/>
          </a:blip>
          <a:srcRect b="0" l="0" r="0" t="0"/>
          <a:stretch/>
        </p:blipFill>
        <p:spPr>
          <a:xfrm>
            <a:off x="1877475" y="3477772"/>
            <a:ext cx="2694525" cy="66464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pic>
        <p:nvPicPr>
          <p:cNvPr id="882" name="Google Shape;882;p8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83" name="Google Shape;883;p8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84" name="Google Shape;884;p8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885" name="Google Shape;885;p8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886" name="Google Shape;886;p85"/>
          <p:cNvSpPr/>
          <p:nvPr/>
        </p:nvSpPr>
        <p:spPr>
          <a:xfrm>
            <a:off x="331180" y="876953"/>
            <a:ext cx="8464028" cy="1200288"/>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Kita dapat menghapus data dengan nomer indeks tertentu dengan delete. Sedangkan pop() akan menghapus dari belakang. Kekurangan dari delete, ia akan menciptakan ruang kosong di dalam array. Lihat percobaan di console berikut:</a:t>
            </a:r>
            <a:endParaRPr b="0" i="0" sz="1400" u="none" cap="none" strike="noStrike">
              <a:solidFill>
                <a:srgbClr val="000000"/>
              </a:solidFill>
              <a:latin typeface="Cambria"/>
              <a:ea typeface="Cambria"/>
              <a:cs typeface="Cambria"/>
              <a:sym typeface="Cambria"/>
            </a:endParaRPr>
          </a:p>
        </p:txBody>
      </p:sp>
      <p:pic>
        <p:nvPicPr>
          <p:cNvPr descr="Menghapus data dengan delete" id="887" name="Google Shape;887;p85"/>
          <p:cNvPicPr preferRelativeResize="0"/>
          <p:nvPr/>
        </p:nvPicPr>
        <p:blipFill rotWithShape="1">
          <a:blip r:embed="rId6">
            <a:alphaModFix/>
          </a:blip>
          <a:srcRect b="0" l="0" r="0" t="0"/>
          <a:stretch/>
        </p:blipFill>
        <p:spPr>
          <a:xfrm>
            <a:off x="2388446" y="2289691"/>
            <a:ext cx="4367108" cy="246349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pic>
        <p:nvPicPr>
          <p:cNvPr id="892" name="Google Shape;892;p8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893" name="Google Shape;893;p8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894" name="Google Shape;894;p8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895" name="Google Shape;895;p8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896" name="Google Shape;896;p86"/>
          <p:cNvSpPr/>
          <p:nvPr/>
        </p:nvSpPr>
        <p:spPr>
          <a:xfrm>
            <a:off x="331180" y="876953"/>
            <a:ext cx="4240820" cy="2862282"/>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Cara kedua menggunakan method pop(), kebalikan dari method push().</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Method pop() akan menghapus array yang ada di paling belakang.</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Array pada javascript dapat kita pandang sebagai sebauh stack (tumpukan), yang mana memiliki sifat LILO (Last in Last out).</a:t>
            </a:r>
            <a:endParaRPr b="0" i="0" sz="1400" u="none" cap="none" strike="noStrike">
              <a:solidFill>
                <a:srgbClr val="000000"/>
              </a:solidFill>
              <a:latin typeface="Cambria"/>
              <a:ea typeface="Cambria"/>
              <a:cs typeface="Cambria"/>
              <a:sym typeface="Cambria"/>
            </a:endParaRPr>
          </a:p>
        </p:txBody>
      </p:sp>
      <p:pic>
        <p:nvPicPr>
          <p:cNvPr descr="Stack dalam Javascript" id="897" name="Google Shape;897;p86"/>
          <p:cNvPicPr preferRelativeResize="0"/>
          <p:nvPr/>
        </p:nvPicPr>
        <p:blipFill rotWithShape="1">
          <a:blip r:embed="rId6">
            <a:alphaModFix/>
          </a:blip>
          <a:srcRect b="0" l="0" r="0" t="0"/>
          <a:stretch/>
        </p:blipFill>
        <p:spPr>
          <a:xfrm>
            <a:off x="4695810" y="876953"/>
            <a:ext cx="4117010" cy="276914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id="902" name="Google Shape;902;p8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03" name="Google Shape;903;p8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04" name="Google Shape;904;p8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905" name="Google Shape;905;p8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pic>
        <p:nvPicPr>
          <p:cNvPr descr="Fungsi pop pada javascript" id="906" name="Google Shape;906;p87"/>
          <p:cNvPicPr preferRelativeResize="0"/>
          <p:nvPr/>
        </p:nvPicPr>
        <p:blipFill rotWithShape="1">
          <a:blip r:embed="rId6">
            <a:alphaModFix/>
          </a:blip>
          <a:srcRect b="0" l="0" r="0" t="0"/>
          <a:stretch/>
        </p:blipFill>
        <p:spPr>
          <a:xfrm>
            <a:off x="695982" y="1007158"/>
            <a:ext cx="4026103" cy="3738524"/>
          </a:xfrm>
          <a:prstGeom prst="rect">
            <a:avLst/>
          </a:prstGeom>
          <a:noFill/>
          <a:ln>
            <a:noFill/>
          </a:ln>
        </p:spPr>
      </p:pic>
      <p:sp>
        <p:nvSpPr>
          <p:cNvPr id="907" name="Google Shape;907;p87"/>
          <p:cNvSpPr/>
          <p:nvPr/>
        </p:nvSpPr>
        <p:spPr>
          <a:xfrm>
            <a:off x="4722084" y="1968479"/>
            <a:ext cx="3934235" cy="2308324"/>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Kita memanggil method pop() sebanyak 4 kali, maka array-nya akan kosong []. Karena isinya hanya 4 saja.</a:t>
            </a:r>
            <a:endParaRPr b="0" i="0" sz="14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Method pop() akan mengembalikan nilai item atau data yang terhapus dari array.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pic>
        <p:nvPicPr>
          <p:cNvPr id="912" name="Google Shape;912;p8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13" name="Google Shape;913;p8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14" name="Google Shape;914;p8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915" name="Google Shape;915;p8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916" name="Google Shape;916;p88"/>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Menghapus Data dari Depan</a:t>
            </a:r>
            <a:endParaRPr b="1" i="0" sz="2800" u="none" cap="none" strike="noStrike">
              <a:solidFill>
                <a:srgbClr val="002060"/>
              </a:solidFill>
              <a:latin typeface="Arial"/>
              <a:ea typeface="Arial"/>
              <a:cs typeface="Arial"/>
              <a:sym typeface="Arial"/>
            </a:endParaRPr>
          </a:p>
        </p:txBody>
      </p:sp>
      <p:sp>
        <p:nvSpPr>
          <p:cNvPr id="917" name="Google Shape;917;p88"/>
          <p:cNvSpPr/>
          <p:nvPr/>
        </p:nvSpPr>
        <p:spPr>
          <a:xfrm>
            <a:off x="331180" y="876953"/>
            <a:ext cx="8464028" cy="3139281"/>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Kita juga dapat menghapus data dari depan dengan menggunakan method shift(). Contoh:</a:t>
            </a:r>
            <a:endParaRPr b="0" i="0" sz="14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Maka data yang terhapus adalah “Mawar”</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918" name="Google Shape;918;p88"/>
          <p:cNvPicPr preferRelativeResize="0"/>
          <p:nvPr/>
        </p:nvPicPr>
        <p:blipFill rotWithShape="1">
          <a:blip r:embed="rId6">
            <a:alphaModFix/>
          </a:blip>
          <a:srcRect b="0" l="0" r="0" t="0"/>
          <a:stretch/>
        </p:blipFill>
        <p:spPr>
          <a:xfrm>
            <a:off x="1297732" y="1623060"/>
            <a:ext cx="6548536" cy="1346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62" name="Google Shape;162;p2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63" name="Google Shape;163;p2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64" name="Google Shape;164;p2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65" name="Google Shape;165;p25"/>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2. Percabangan </a:t>
            </a:r>
            <a:r>
              <a:rPr b="1" i="1" lang="en-US" sz="2800" u="none" cap="none" strike="noStrike">
                <a:solidFill>
                  <a:srgbClr val="002060"/>
                </a:solidFill>
                <a:latin typeface="Cambria"/>
                <a:ea typeface="Cambria"/>
                <a:cs typeface="Cambria"/>
                <a:sym typeface="Cambria"/>
              </a:rPr>
              <a:t>if/else</a:t>
            </a:r>
            <a:br>
              <a:rPr b="1" i="0" lang="en-US" sz="2800" u="none" cap="none" strike="noStrike">
                <a:solidFill>
                  <a:srgbClr val="002060"/>
                </a:solidFill>
                <a:latin typeface="Cambria"/>
                <a:ea typeface="Cambria"/>
                <a:cs typeface="Cambria"/>
                <a:sym typeface="Cambria"/>
              </a:rPr>
            </a:br>
            <a:endParaRPr b="1" i="0" sz="2800" u="none" cap="none" strike="noStrike">
              <a:solidFill>
                <a:srgbClr val="002060"/>
              </a:solidFill>
              <a:latin typeface="Cambria"/>
              <a:ea typeface="Cambria"/>
              <a:cs typeface="Cambria"/>
              <a:sym typeface="Cambria"/>
            </a:endParaRPr>
          </a:p>
        </p:txBody>
      </p:sp>
      <p:sp>
        <p:nvSpPr>
          <p:cNvPr id="166" name="Google Shape;166;p25"/>
          <p:cNvSpPr/>
          <p:nvPr/>
        </p:nvSpPr>
        <p:spPr>
          <a:xfrm>
            <a:off x="331180" y="876953"/>
            <a:ext cx="4240820" cy="2862282"/>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Percabangan </a:t>
            </a:r>
            <a:r>
              <a:rPr b="0" i="1" lang="en-US" sz="1800" u="none" cap="none" strike="noStrike">
                <a:solidFill>
                  <a:srgbClr val="000000"/>
                </a:solidFill>
                <a:latin typeface="Cambria"/>
                <a:ea typeface="Cambria"/>
                <a:cs typeface="Cambria"/>
                <a:sym typeface="Cambria"/>
              </a:rPr>
              <a:t>if/else</a:t>
            </a:r>
            <a:r>
              <a:rPr b="0" i="0" lang="en-US" sz="1800" u="none" cap="none" strike="noStrike">
                <a:solidFill>
                  <a:srgbClr val="000000"/>
                </a:solidFill>
                <a:latin typeface="Cambria"/>
                <a:ea typeface="Cambria"/>
                <a:cs typeface="Cambria"/>
                <a:sym typeface="Cambria"/>
              </a:rPr>
              <a:t> merupakan percabangan yang memiliki dua blok pilihan.</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Pilihan pertama untuk kondisi benar, dan pilihan kedua untuk kondisi salah (</a:t>
            </a:r>
            <a:r>
              <a:rPr b="0" i="1" lang="en-US" sz="1800" u="none" cap="none" strike="noStrike">
                <a:solidFill>
                  <a:srgbClr val="000000"/>
                </a:solidFill>
                <a:latin typeface="Cambria"/>
                <a:ea typeface="Cambria"/>
                <a:cs typeface="Cambria"/>
                <a:sym typeface="Cambria"/>
              </a:rPr>
              <a:t>else</a:t>
            </a:r>
            <a:r>
              <a:rPr b="0" i="0" lang="en-US" sz="1800" u="none" cap="none" strike="noStrike">
                <a:solidFill>
                  <a:srgbClr val="000000"/>
                </a:solidFill>
                <a:latin typeface="Cambria"/>
                <a:ea typeface="Cambria"/>
                <a:cs typeface="Cambria"/>
                <a:sym typeface="Cambria"/>
              </a:rPr>
              <a:t>).</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Coba perhatikan flowchart untuk mengecek password ini:</a:t>
            </a:r>
            <a:endParaRPr b="0" i="0" sz="14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pic>
        <p:nvPicPr>
          <p:cNvPr descr="Flowchart percabangan if/else" id="167" name="Google Shape;167;p25"/>
          <p:cNvPicPr preferRelativeResize="0"/>
          <p:nvPr/>
        </p:nvPicPr>
        <p:blipFill rotWithShape="1">
          <a:blip r:embed="rId6">
            <a:alphaModFix/>
          </a:blip>
          <a:srcRect b="0" l="0" r="0" t="0"/>
          <a:stretch/>
        </p:blipFill>
        <p:spPr>
          <a:xfrm>
            <a:off x="4731989" y="810918"/>
            <a:ext cx="3923439" cy="382007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pic>
        <p:nvPicPr>
          <p:cNvPr id="923" name="Google Shape;923;p8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24" name="Google Shape;924;p8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25" name="Google Shape;925;p8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926" name="Google Shape;926;p8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927" name="Google Shape;927;p89"/>
          <p:cNvSpPr/>
          <p:nvPr/>
        </p:nvSpPr>
        <p:spPr>
          <a:xfrm>
            <a:off x="331181" y="118750"/>
            <a:ext cx="5650217"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Menghapus Data pada Indeks Tertentu</a:t>
            </a:r>
            <a:br>
              <a:rPr b="1" i="0" lang="en-US" sz="2000" u="none" cap="none" strike="noStrike">
                <a:solidFill>
                  <a:srgbClr val="002060"/>
                </a:solidFill>
                <a:latin typeface="Arial"/>
                <a:ea typeface="Arial"/>
                <a:cs typeface="Arial"/>
                <a:sym typeface="Arial"/>
              </a:rPr>
            </a:br>
            <a:endParaRPr b="1" i="0" sz="2000" u="none" cap="none" strike="noStrike">
              <a:solidFill>
                <a:srgbClr val="002060"/>
              </a:solidFill>
              <a:latin typeface="Arial"/>
              <a:ea typeface="Arial"/>
              <a:cs typeface="Arial"/>
              <a:sym typeface="Arial"/>
            </a:endParaRPr>
          </a:p>
        </p:txBody>
      </p:sp>
      <p:sp>
        <p:nvSpPr>
          <p:cNvPr id="928" name="Google Shape;928;p89"/>
          <p:cNvSpPr/>
          <p:nvPr/>
        </p:nvSpPr>
        <p:spPr>
          <a:xfrm>
            <a:off x="331180" y="876953"/>
            <a:ext cx="8464028" cy="5632271"/>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Apabila kita ingin menghapus data pada indeks tertentu, maka fungsi atau method yang digunakan adalah </a:t>
            </a:r>
            <a:r>
              <a:rPr b="0" i="0" lang="en-US" sz="1800" u="none" cap="none" strike="noStrike">
                <a:solidFill>
                  <a:srgbClr val="FF0000"/>
                </a:solidFill>
                <a:latin typeface="Arial"/>
                <a:ea typeface="Arial"/>
                <a:cs typeface="Arial"/>
                <a:sym typeface="Arial"/>
              </a:rPr>
              <a:t>splice().</a:t>
            </a:r>
            <a:endParaRPr b="0" i="0" sz="14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Fungsi ini memiliki dua parameter yang harus diberikan:</a:t>
            </a:r>
            <a:endParaRPr b="0" i="0" sz="14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457189" lvl="0" marL="651917" marR="0" rtl="0" algn="l">
              <a:lnSpc>
                <a:spcPct val="150000"/>
              </a:lnSpc>
              <a:spcBef>
                <a:spcPts val="0"/>
              </a:spcBef>
              <a:spcAft>
                <a:spcPts val="0"/>
              </a:spcAft>
              <a:buClr>
                <a:srgbClr val="000000"/>
              </a:buClr>
              <a:buSzPts val="1800"/>
              <a:buFont typeface="Arial"/>
              <a:buAutoNum type="arabicPeriod"/>
            </a:pPr>
            <a:r>
              <a:rPr b="0" i="0" lang="en-US" sz="1800" u="none" cap="none" strike="noStrike">
                <a:solidFill>
                  <a:srgbClr val="FF0000"/>
                </a:solidFill>
                <a:latin typeface="Arial"/>
                <a:ea typeface="Arial"/>
                <a:cs typeface="Arial"/>
                <a:sym typeface="Arial"/>
              </a:rPr>
              <a:t>&lt;indeks&gt; </a:t>
            </a:r>
            <a:r>
              <a:rPr b="0" i="0" lang="en-US" sz="1800" u="none" cap="none" strike="noStrike">
                <a:solidFill>
                  <a:srgbClr val="000000"/>
                </a:solidFill>
                <a:latin typeface="Arial"/>
                <a:ea typeface="Arial"/>
                <a:cs typeface="Arial"/>
                <a:sym typeface="Arial"/>
              </a:rPr>
              <a:t>indeks dari data di array yang ingin dihapus</a:t>
            </a:r>
            <a:endParaRPr b="0" i="0" sz="1800" u="none" cap="none" strike="noStrike">
              <a:solidFill>
                <a:srgbClr val="000000"/>
              </a:solidFill>
              <a:latin typeface="Arial"/>
              <a:ea typeface="Arial"/>
              <a:cs typeface="Arial"/>
              <a:sym typeface="Arial"/>
            </a:endParaRPr>
          </a:p>
          <a:p>
            <a:pPr indent="-457189" lvl="0" marL="651917" marR="0" rtl="0" algn="l">
              <a:lnSpc>
                <a:spcPct val="150000"/>
              </a:lnSpc>
              <a:spcBef>
                <a:spcPts val="0"/>
              </a:spcBef>
              <a:spcAft>
                <a:spcPts val="0"/>
              </a:spcAft>
              <a:buClr>
                <a:srgbClr val="000000"/>
              </a:buClr>
              <a:buSzPts val="1800"/>
              <a:buFont typeface="Arial"/>
              <a:buAutoNum type="arabicPeriod"/>
            </a:pPr>
            <a:r>
              <a:rPr b="0" i="0" lang="en-US" sz="1800" u="none" cap="none" strike="noStrike">
                <a:solidFill>
                  <a:srgbClr val="FF0000"/>
                </a:solidFill>
                <a:latin typeface="Arial"/>
                <a:ea typeface="Arial"/>
                <a:cs typeface="Arial"/>
                <a:sym typeface="Arial"/>
              </a:rPr>
              <a:t>&lt;total&gt; </a:t>
            </a:r>
            <a:r>
              <a:rPr b="0" i="0" lang="en-US" sz="1800" u="none" cap="none" strike="noStrike">
                <a:solidFill>
                  <a:srgbClr val="000000"/>
                </a:solidFill>
                <a:latin typeface="Arial"/>
                <a:ea typeface="Arial"/>
                <a:cs typeface="Arial"/>
                <a:sym typeface="Arial"/>
              </a:rPr>
              <a:t>jumlah data yang dihapus dari index tersebut.</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929" name="Google Shape;929;p89"/>
          <p:cNvPicPr preferRelativeResize="0"/>
          <p:nvPr/>
        </p:nvPicPr>
        <p:blipFill rotWithShape="1">
          <a:blip r:embed="rId6">
            <a:alphaModFix/>
          </a:blip>
          <a:srcRect b="0" l="0" r="0" t="0"/>
          <a:stretch/>
        </p:blipFill>
        <p:spPr>
          <a:xfrm>
            <a:off x="1841765" y="2202180"/>
            <a:ext cx="5442857" cy="5080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pic>
        <p:nvPicPr>
          <p:cNvPr id="934" name="Google Shape;934;p9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35" name="Google Shape;935;p9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36" name="Google Shape;936;p9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937" name="Google Shape;937;p9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938" name="Google Shape;938;p90"/>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Contoh:</a:t>
            </a:r>
            <a:endParaRPr b="1" i="0" sz="2800" u="none" cap="none" strike="noStrike">
              <a:solidFill>
                <a:srgbClr val="002060"/>
              </a:solidFill>
              <a:latin typeface="Arial"/>
              <a:ea typeface="Arial"/>
              <a:cs typeface="Arial"/>
              <a:sym typeface="Arial"/>
            </a:endParaRPr>
          </a:p>
        </p:txBody>
      </p:sp>
      <p:sp>
        <p:nvSpPr>
          <p:cNvPr id="939" name="Google Shape;939;p90"/>
          <p:cNvSpPr/>
          <p:nvPr/>
        </p:nvSpPr>
        <p:spPr>
          <a:xfrm>
            <a:off x="4572000" y="876953"/>
            <a:ext cx="4223208" cy="3970277"/>
          </a:xfrm>
          <a:prstGeom prst="rect">
            <a:avLst/>
          </a:prstGeom>
          <a:noFill/>
          <a:ln>
            <a:noFill/>
          </a:ln>
        </p:spPr>
        <p:txBody>
          <a:bodyPr anchorCtr="0" anchor="t" bIns="45700" lIns="91425" spcFirstLastPara="1" rIns="91425" wrap="square" tIns="45700">
            <a:spAutoFit/>
          </a:bodyPr>
          <a:lstStyle/>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Apabila </a:t>
            </a:r>
            <a:r>
              <a:rPr b="0" i="0" lang="en-US" sz="1800" u="none" cap="none" strike="noStrike">
                <a:solidFill>
                  <a:srgbClr val="FF0000"/>
                </a:solidFill>
                <a:latin typeface="Arial"/>
                <a:ea typeface="Arial"/>
                <a:cs typeface="Arial"/>
                <a:sym typeface="Arial"/>
              </a:rPr>
              <a:t>&lt;total&gt; </a:t>
            </a:r>
            <a:r>
              <a:rPr b="0" i="0" lang="en-US" sz="1800" u="none" cap="none" strike="noStrike">
                <a:solidFill>
                  <a:srgbClr val="000000"/>
                </a:solidFill>
                <a:latin typeface="Arial"/>
                <a:ea typeface="Arial"/>
                <a:cs typeface="Arial"/>
                <a:sym typeface="Arial"/>
              </a:rPr>
              <a:t>tidak diisi, maka semua data dari indeks yang terpilih akan dihapus</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Menghapus data pada indeks tertentu" id="940" name="Google Shape;940;p90"/>
          <p:cNvPicPr preferRelativeResize="0"/>
          <p:nvPr/>
        </p:nvPicPr>
        <p:blipFill rotWithShape="1">
          <a:blip r:embed="rId6">
            <a:alphaModFix/>
          </a:blip>
          <a:srcRect b="0" l="0" r="13029" t="0"/>
          <a:stretch/>
        </p:blipFill>
        <p:spPr>
          <a:xfrm>
            <a:off x="695982" y="2230239"/>
            <a:ext cx="4060206" cy="2276357"/>
          </a:xfrm>
          <a:prstGeom prst="rect">
            <a:avLst/>
          </a:prstGeom>
          <a:noFill/>
          <a:ln>
            <a:noFill/>
          </a:ln>
        </p:spPr>
      </p:pic>
      <p:pic>
        <p:nvPicPr>
          <p:cNvPr id="941" name="Google Shape;941;p90"/>
          <p:cNvPicPr preferRelativeResize="0"/>
          <p:nvPr/>
        </p:nvPicPr>
        <p:blipFill rotWithShape="1">
          <a:blip r:embed="rId7">
            <a:alphaModFix/>
          </a:blip>
          <a:srcRect b="0" l="0" r="0" t="0"/>
          <a:stretch/>
        </p:blipFill>
        <p:spPr>
          <a:xfrm>
            <a:off x="2498763" y="940666"/>
            <a:ext cx="4514850" cy="99083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pic>
        <p:nvPicPr>
          <p:cNvPr id="946" name="Google Shape;946;p9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47" name="Google Shape;947;p9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48" name="Google Shape;948;p9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949" name="Google Shape;949;p9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950" name="Google Shape;950;p91"/>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Mengubah isi Array</a:t>
            </a:r>
            <a:br>
              <a:rPr b="1" i="0" lang="en-US" sz="2800" u="none" cap="none" strike="noStrike">
                <a:solidFill>
                  <a:srgbClr val="002060"/>
                </a:solidFill>
                <a:latin typeface="Arial"/>
                <a:ea typeface="Arial"/>
                <a:cs typeface="Arial"/>
                <a:sym typeface="Arial"/>
              </a:rPr>
            </a:br>
            <a:endParaRPr b="1" i="0" sz="2800" u="none" cap="none" strike="noStrike">
              <a:solidFill>
                <a:srgbClr val="002060"/>
              </a:solidFill>
              <a:latin typeface="Arial"/>
              <a:ea typeface="Arial"/>
              <a:cs typeface="Arial"/>
              <a:sym typeface="Arial"/>
            </a:endParaRPr>
          </a:p>
        </p:txBody>
      </p:sp>
      <p:sp>
        <p:nvSpPr>
          <p:cNvPr id="951" name="Google Shape;951;p91"/>
          <p:cNvSpPr/>
          <p:nvPr/>
        </p:nvSpPr>
        <p:spPr>
          <a:xfrm>
            <a:off x="331180" y="876953"/>
            <a:ext cx="8464028" cy="2031285"/>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Untuk mengubah isi array, kita bisa mengisi ulang seperti ini:</a:t>
            </a:r>
            <a:endParaRPr b="0" i="0" sz="14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Maka </a:t>
            </a:r>
            <a:r>
              <a:rPr b="0" i="0" lang="en-US" sz="1800" u="none" cap="none" strike="noStrike">
                <a:solidFill>
                  <a:srgbClr val="FF0000"/>
                </a:solidFill>
                <a:latin typeface="Arial"/>
                <a:ea typeface="Arial"/>
                <a:cs typeface="Arial"/>
                <a:sym typeface="Arial"/>
              </a:rPr>
              <a:t>“kotlin” </a:t>
            </a:r>
            <a:r>
              <a:rPr b="0" i="0" lang="en-US" sz="1800" u="none" cap="none" strike="noStrike">
                <a:solidFill>
                  <a:srgbClr val="000000"/>
                </a:solidFill>
                <a:latin typeface="Arial"/>
                <a:ea typeface="Arial"/>
                <a:cs typeface="Arial"/>
                <a:sym typeface="Arial"/>
              </a:rPr>
              <a:t>akan diganti dengan </a:t>
            </a:r>
            <a:r>
              <a:rPr b="0" i="0" lang="en-US" sz="1800" u="none" cap="none" strike="noStrike">
                <a:solidFill>
                  <a:srgbClr val="FF0000"/>
                </a:solidFill>
                <a:latin typeface="Arial"/>
                <a:ea typeface="Arial"/>
                <a:cs typeface="Arial"/>
                <a:sym typeface="Arial"/>
              </a:rPr>
              <a:t>“C++” </a:t>
            </a:r>
            <a:r>
              <a:rPr b="0" i="0" lang="en-US" sz="1800" u="none" cap="none" strike="noStrike">
                <a:solidFill>
                  <a:srgbClr val="000000"/>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952" name="Google Shape;952;p91"/>
          <p:cNvPicPr preferRelativeResize="0"/>
          <p:nvPr/>
        </p:nvPicPr>
        <p:blipFill rotWithShape="1">
          <a:blip r:embed="rId6">
            <a:alphaModFix/>
          </a:blip>
          <a:srcRect b="0" l="0" r="0" t="0"/>
          <a:stretch/>
        </p:blipFill>
        <p:spPr>
          <a:xfrm>
            <a:off x="1645927" y="1281879"/>
            <a:ext cx="5852144" cy="645683"/>
          </a:xfrm>
          <a:prstGeom prst="rect">
            <a:avLst/>
          </a:prstGeom>
          <a:noFill/>
          <a:ln>
            <a:noFill/>
          </a:ln>
        </p:spPr>
      </p:pic>
      <p:pic>
        <p:nvPicPr>
          <p:cNvPr descr="Ubah data pada array" id="953" name="Google Shape;953;p91"/>
          <p:cNvPicPr preferRelativeResize="0"/>
          <p:nvPr/>
        </p:nvPicPr>
        <p:blipFill rotWithShape="1">
          <a:blip r:embed="rId7">
            <a:alphaModFix/>
          </a:blip>
          <a:srcRect b="0" l="0" r="0" t="0"/>
          <a:stretch/>
        </p:blipFill>
        <p:spPr>
          <a:xfrm>
            <a:off x="2532598" y="2651952"/>
            <a:ext cx="4078803" cy="196577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pic>
        <p:nvPicPr>
          <p:cNvPr id="958" name="Google Shape;958;p9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59" name="Google Shape;959;p9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60" name="Google Shape;960;p9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961" name="Google Shape;961;p9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962" name="Google Shape;962;p92"/>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Method-mothod Array</a:t>
            </a:r>
            <a:br>
              <a:rPr b="1" i="0" lang="en-US" sz="2800" u="none" cap="none" strike="noStrike">
                <a:solidFill>
                  <a:srgbClr val="002060"/>
                </a:solidFill>
                <a:latin typeface="Arial"/>
                <a:ea typeface="Arial"/>
                <a:cs typeface="Arial"/>
                <a:sym typeface="Arial"/>
              </a:rPr>
            </a:br>
            <a:endParaRPr b="1" i="0" sz="2800" u="none" cap="none" strike="noStrike">
              <a:solidFill>
                <a:srgbClr val="002060"/>
              </a:solidFill>
              <a:latin typeface="Arial"/>
              <a:ea typeface="Arial"/>
              <a:cs typeface="Arial"/>
              <a:sym typeface="Arial"/>
            </a:endParaRPr>
          </a:p>
        </p:txBody>
      </p:sp>
      <p:sp>
        <p:nvSpPr>
          <p:cNvPr id="963" name="Google Shape;963;p92"/>
          <p:cNvSpPr/>
          <p:nvPr/>
        </p:nvSpPr>
        <p:spPr>
          <a:xfrm>
            <a:off x="331180" y="876953"/>
            <a:ext cx="8464028" cy="4801274"/>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Selain method-method atau fungsi yang sudah kita coba di atas, terdapat beberapa method dalam Array yang perlu kita ketahui.</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pic>
        <p:nvPicPr>
          <p:cNvPr id="968" name="Google Shape;968;p9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69" name="Google Shape;969;p9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70" name="Google Shape;970;p9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971" name="Google Shape;971;p9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972" name="Google Shape;972;p93"/>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1. Method </a:t>
            </a:r>
            <a:r>
              <a:rPr b="1" i="0" lang="en-US" sz="2800" u="none" cap="none" strike="noStrike">
                <a:solidFill>
                  <a:srgbClr val="FF0000"/>
                </a:solidFill>
                <a:latin typeface="Cambria"/>
                <a:ea typeface="Cambria"/>
                <a:cs typeface="Cambria"/>
                <a:sym typeface="Cambria"/>
              </a:rPr>
              <a:t>filter()</a:t>
            </a:r>
            <a:endParaRPr b="1" i="0" sz="2800" u="none" cap="none" strike="noStrike">
              <a:solidFill>
                <a:srgbClr val="FF0000"/>
              </a:solidFill>
              <a:latin typeface="Cambria"/>
              <a:ea typeface="Cambria"/>
              <a:cs typeface="Cambria"/>
              <a:sym typeface="Cambria"/>
            </a:endParaRPr>
          </a:p>
        </p:txBody>
      </p:sp>
      <p:sp>
        <p:nvSpPr>
          <p:cNvPr id="973" name="Google Shape;973;p93"/>
          <p:cNvSpPr/>
          <p:nvPr/>
        </p:nvSpPr>
        <p:spPr>
          <a:xfrm>
            <a:off x="331180" y="876953"/>
            <a:ext cx="8464028" cy="2862282"/>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Method </a:t>
            </a:r>
            <a:r>
              <a:rPr b="0" i="0" lang="en-US" sz="1800" u="none" cap="none" strike="noStrike">
                <a:solidFill>
                  <a:srgbClr val="FF0000"/>
                </a:solidFill>
                <a:latin typeface="Cambria"/>
                <a:ea typeface="Cambria"/>
                <a:cs typeface="Cambria"/>
                <a:sym typeface="Cambria"/>
              </a:rPr>
              <a:t>filter() </a:t>
            </a:r>
            <a:r>
              <a:rPr b="0" i="0" lang="en-US" sz="1800" u="none" cap="none" strike="noStrike">
                <a:solidFill>
                  <a:srgbClr val="000000"/>
                </a:solidFill>
                <a:latin typeface="Cambria"/>
                <a:ea typeface="Cambria"/>
                <a:cs typeface="Cambria"/>
                <a:sym typeface="Cambria"/>
              </a:rPr>
              <a:t>berfungsi untuk menyaring data dari array. </a:t>
            </a:r>
            <a:endParaRPr b="0" i="0" sz="14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Pada contoh di atas, kita memberikan arrow function sebagai fungsi callback yang akan melakukan penyaringan terhadap array. Sebenarnya kita bisa buat lebih sederhana lagi seperti ini:</a:t>
            </a:r>
            <a:endParaRPr b="0" i="0" sz="14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id="974" name="Google Shape;974;p93"/>
          <p:cNvPicPr preferRelativeResize="0"/>
          <p:nvPr/>
        </p:nvPicPr>
        <p:blipFill rotWithShape="1">
          <a:blip r:embed="rId6">
            <a:alphaModFix/>
          </a:blip>
          <a:srcRect b="0" l="0" r="0" t="0"/>
          <a:stretch/>
        </p:blipFill>
        <p:spPr>
          <a:xfrm>
            <a:off x="1292565" y="1253927"/>
            <a:ext cx="5755391" cy="1317823"/>
          </a:xfrm>
          <a:prstGeom prst="rect">
            <a:avLst/>
          </a:prstGeom>
          <a:noFill/>
          <a:ln>
            <a:noFill/>
          </a:ln>
        </p:spPr>
      </p:pic>
      <p:pic>
        <p:nvPicPr>
          <p:cNvPr id="975" name="Google Shape;975;p93"/>
          <p:cNvPicPr preferRelativeResize="0"/>
          <p:nvPr/>
        </p:nvPicPr>
        <p:blipFill rotWithShape="1">
          <a:blip r:embed="rId7">
            <a:alphaModFix/>
          </a:blip>
          <a:srcRect b="0" l="0" r="0" t="0"/>
          <a:stretch/>
        </p:blipFill>
        <p:spPr>
          <a:xfrm>
            <a:off x="695982" y="3805548"/>
            <a:ext cx="6953396" cy="46099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pic>
        <p:nvPicPr>
          <p:cNvPr id="980" name="Google Shape;980;p9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81" name="Google Shape;981;p9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82" name="Google Shape;982;p9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983" name="Google Shape;983;p9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984" name="Google Shape;984;p94"/>
          <p:cNvSpPr/>
          <p:nvPr/>
        </p:nvSpPr>
        <p:spPr>
          <a:xfrm>
            <a:off x="331181" y="118750"/>
            <a:ext cx="5650217"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2. Method </a:t>
            </a:r>
            <a:r>
              <a:rPr b="1" i="0" lang="en-US" sz="3200" u="none" cap="none" strike="noStrike">
                <a:solidFill>
                  <a:srgbClr val="FF0000"/>
                </a:solidFill>
                <a:latin typeface="Lato"/>
                <a:ea typeface="Lato"/>
                <a:cs typeface="Lato"/>
                <a:sym typeface="Lato"/>
              </a:rPr>
              <a:t>includes()</a:t>
            </a:r>
            <a:endParaRPr b="1" i="0" sz="2800" u="none" cap="none" strike="noStrike">
              <a:solidFill>
                <a:srgbClr val="243A62"/>
              </a:solidFill>
              <a:latin typeface="Arial"/>
              <a:ea typeface="Arial"/>
              <a:cs typeface="Arial"/>
              <a:sym typeface="Arial"/>
            </a:endParaRPr>
          </a:p>
        </p:txBody>
      </p:sp>
      <p:sp>
        <p:nvSpPr>
          <p:cNvPr id="985" name="Google Shape;985;p94"/>
          <p:cNvSpPr/>
          <p:nvPr/>
        </p:nvSpPr>
        <p:spPr>
          <a:xfrm>
            <a:off x="331180" y="876953"/>
            <a:ext cx="8464028" cy="3693278"/>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&lt;</a:t>
            </a:r>
            <a:r>
              <a:rPr b="0" i="0" lang="en-US" sz="1800" u="none" cap="none" strike="noStrike">
                <a:solidFill>
                  <a:srgbClr val="000000"/>
                </a:solidFill>
                <a:latin typeface="Arial"/>
                <a:ea typeface="Arial"/>
                <a:cs typeface="Arial"/>
                <a:sym typeface="Arial"/>
              </a:rPr>
              <a:t>Method ini berfungsi untuk mengecek apakah sebuah data ada di dalam array atau tidak. </a:t>
            </a:r>
            <a:endParaRPr b="0" i="0" sz="1400" u="none" cap="none" strike="noStrike">
              <a:solidFill>
                <a:srgbClr val="000000"/>
              </a:solidFill>
              <a:latin typeface="Arial"/>
              <a:ea typeface="Arial"/>
              <a:cs typeface="Arial"/>
              <a:sym typeface="Arial"/>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Contoh: </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986" name="Google Shape;986;p94"/>
          <p:cNvPicPr preferRelativeResize="0"/>
          <p:nvPr/>
        </p:nvPicPr>
        <p:blipFill rotWithShape="1">
          <a:blip r:embed="rId6">
            <a:alphaModFix/>
          </a:blip>
          <a:srcRect b="0" l="0" r="0" t="0"/>
          <a:stretch/>
        </p:blipFill>
        <p:spPr>
          <a:xfrm>
            <a:off x="1805958" y="1923103"/>
            <a:ext cx="5532084" cy="2647128"/>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pic>
        <p:nvPicPr>
          <p:cNvPr id="991" name="Google Shape;991;p9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992" name="Google Shape;992;p9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993" name="Google Shape;993;p9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994" name="Google Shape;994;p9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995" name="Google Shape;995;p95"/>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3. Method </a:t>
            </a:r>
            <a:r>
              <a:rPr b="1" i="0" lang="en-US" sz="2800" u="none" cap="none" strike="noStrike">
                <a:solidFill>
                  <a:srgbClr val="FF0000"/>
                </a:solidFill>
                <a:latin typeface="Arial"/>
                <a:ea typeface="Arial"/>
                <a:cs typeface="Arial"/>
                <a:sym typeface="Arial"/>
              </a:rPr>
              <a:t>sort()</a:t>
            </a:r>
            <a:endParaRPr b="1" i="0" sz="2800" u="none" cap="none" strike="noStrike">
              <a:solidFill>
                <a:srgbClr val="243A62"/>
              </a:solidFill>
              <a:latin typeface="Arial"/>
              <a:ea typeface="Arial"/>
              <a:cs typeface="Arial"/>
              <a:sym typeface="Arial"/>
            </a:endParaRPr>
          </a:p>
        </p:txBody>
      </p:sp>
      <p:sp>
        <p:nvSpPr>
          <p:cNvPr id="996" name="Google Shape;996;p95"/>
          <p:cNvSpPr/>
          <p:nvPr/>
        </p:nvSpPr>
        <p:spPr>
          <a:xfrm>
            <a:off x="331180" y="876953"/>
            <a:ext cx="8464028" cy="646290"/>
          </a:xfrm>
          <a:prstGeom prst="rect">
            <a:avLst/>
          </a:prstGeom>
          <a:noFill/>
          <a:ln>
            <a:noFill/>
          </a:ln>
        </p:spPr>
        <p:txBody>
          <a:bodyPr anchorCtr="0" anchor="t" bIns="45700" lIns="91425" spcFirstLastPara="1" rIns="91425" wrap="square" tIns="45700">
            <a:spAutoFit/>
          </a:bodyPr>
          <a:lstStyle/>
          <a:p>
            <a:pPr indent="-228600" lvl="0" marL="3429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Method sort() berfungsi untuk mengurutkan data pada array. Contoh:</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997" name="Google Shape;997;p95"/>
          <p:cNvPicPr preferRelativeResize="0"/>
          <p:nvPr/>
        </p:nvPicPr>
        <p:blipFill rotWithShape="1">
          <a:blip r:embed="rId6">
            <a:alphaModFix/>
          </a:blip>
          <a:srcRect b="0" l="0" r="0" t="0"/>
          <a:stretch/>
        </p:blipFill>
        <p:spPr>
          <a:xfrm>
            <a:off x="938819" y="1822712"/>
            <a:ext cx="7248750" cy="14980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pic>
        <p:nvPicPr>
          <p:cNvPr id="1002" name="Google Shape;1002;p9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03" name="Google Shape;1003;p9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004" name="Google Shape;1004;p9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005" name="Google Shape;1005;p9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006" name="Google Shape;1006;p96"/>
          <p:cNvSpPr/>
          <p:nvPr/>
        </p:nvSpPr>
        <p:spPr>
          <a:xfrm>
            <a:off x="1746891" y="2310160"/>
            <a:ext cx="5650217"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Fungsi di Javascript</a:t>
            </a:r>
            <a:endParaRPr b="1" i="0" sz="2800" u="none" cap="none" strike="noStrike">
              <a:solidFill>
                <a:srgbClr val="002060"/>
              </a:solidFill>
              <a:latin typeface="Cambria"/>
              <a:ea typeface="Cambria"/>
              <a:cs typeface="Cambria"/>
              <a:sym typeface="Cambria"/>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pic>
        <p:nvPicPr>
          <p:cNvPr id="1011" name="Google Shape;1011;p9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12" name="Google Shape;1012;p9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013" name="Google Shape;1013;p9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014" name="Google Shape;1014;p9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015" name="Google Shape;1015;p97"/>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Cambria"/>
                <a:ea typeface="Cambria"/>
                <a:cs typeface="Cambria"/>
                <a:sym typeface="Cambria"/>
              </a:rPr>
              <a:t>Pengenalan</a:t>
            </a:r>
            <a:endParaRPr b="1" i="0" sz="2800" u="none" cap="none" strike="noStrike">
              <a:solidFill>
                <a:srgbClr val="002060"/>
              </a:solidFill>
              <a:latin typeface="Cambria"/>
              <a:ea typeface="Cambria"/>
              <a:cs typeface="Cambria"/>
              <a:sym typeface="Cambria"/>
            </a:endParaRPr>
          </a:p>
        </p:txBody>
      </p:sp>
      <p:sp>
        <p:nvSpPr>
          <p:cNvPr id="1016" name="Google Shape;1016;p97"/>
          <p:cNvSpPr/>
          <p:nvPr/>
        </p:nvSpPr>
        <p:spPr>
          <a:xfrm>
            <a:off x="331180" y="876953"/>
            <a:ext cx="8464028" cy="2031285"/>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Fungsi adalah sub-program yang bisa digunakan kembali baik di dalam program itu sendiri, maupun di program yang lain.</a:t>
            </a:r>
            <a:endParaRPr b="0" i="0" sz="14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Fungsi di dalam Javascript adalah sebuah objek. Karena memiliki properti dan juga </a:t>
            </a:r>
            <a:r>
              <a:rPr b="0" i="1" lang="en-US" sz="1800" u="none" cap="none" strike="noStrike">
                <a:solidFill>
                  <a:srgbClr val="000000"/>
                </a:solidFill>
                <a:latin typeface="Cambria"/>
                <a:ea typeface="Cambria"/>
                <a:cs typeface="Cambria"/>
                <a:sym typeface="Cambria"/>
              </a:rPr>
              <a:t>method</a:t>
            </a:r>
            <a:r>
              <a:rPr b="0" i="0" lang="en-US" sz="1800" u="none" cap="none" strike="noStrike">
                <a:solidFill>
                  <a:srgbClr val="000000"/>
                </a:solidFill>
                <a:latin typeface="Cambria"/>
                <a:ea typeface="Cambria"/>
                <a:cs typeface="Cambria"/>
                <a:sym typeface="Cambria"/>
              </a:rPr>
              <a:t>.</a:t>
            </a:r>
            <a:endParaRPr b="0" i="0" sz="14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pic>
        <p:nvPicPr>
          <p:cNvPr id="1021" name="Google Shape;1021;p9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22" name="Google Shape;1022;p9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023" name="Google Shape;1023;p9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024" name="Google Shape;1024;p9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025" name="Google Shape;1025;p98"/>
          <p:cNvSpPr/>
          <p:nvPr/>
        </p:nvSpPr>
        <p:spPr>
          <a:xfrm>
            <a:off x="331181" y="118750"/>
            <a:ext cx="56502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Cambria"/>
                <a:ea typeface="Cambria"/>
                <a:cs typeface="Cambria"/>
                <a:sym typeface="Cambria"/>
              </a:rPr>
              <a:t>4 Cara Membuat Fungsi di Javascript</a:t>
            </a:r>
            <a:br>
              <a:rPr b="1" i="0" lang="en-US" sz="2400" u="none" cap="none" strike="noStrike">
                <a:solidFill>
                  <a:srgbClr val="002060"/>
                </a:solidFill>
                <a:latin typeface="Cambria"/>
                <a:ea typeface="Cambria"/>
                <a:cs typeface="Cambria"/>
                <a:sym typeface="Cambria"/>
              </a:rPr>
            </a:br>
            <a:endParaRPr b="1" i="0" sz="2400" u="none" cap="none" strike="noStrike">
              <a:solidFill>
                <a:srgbClr val="002060"/>
              </a:solidFill>
              <a:latin typeface="Cambria"/>
              <a:ea typeface="Cambria"/>
              <a:cs typeface="Cambria"/>
              <a:sym typeface="Cambria"/>
            </a:endParaRPr>
          </a:p>
        </p:txBody>
      </p:sp>
      <p:sp>
        <p:nvSpPr>
          <p:cNvPr id="1026" name="Google Shape;1026;p98"/>
          <p:cNvSpPr/>
          <p:nvPr/>
        </p:nvSpPr>
        <p:spPr>
          <a:xfrm>
            <a:off x="331180" y="876953"/>
            <a:ext cx="8464028" cy="2031285"/>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Ada 4 cara yang bisa kita lakukan untuk membuat fungsi di Javascript:</a:t>
            </a:r>
            <a:endParaRPr b="0" i="0" sz="14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609585" lvl="0" marL="2031949" marR="0" rtl="0" algn="l">
              <a:lnSpc>
                <a:spcPct val="100000"/>
              </a:lnSpc>
              <a:spcBef>
                <a:spcPts val="0"/>
              </a:spcBef>
              <a:spcAft>
                <a:spcPts val="0"/>
              </a:spcAft>
              <a:buClr>
                <a:srgbClr val="000000"/>
              </a:buClr>
              <a:buSzPts val="1800"/>
              <a:buFont typeface="Cambria"/>
              <a:buAutoNum type="arabicPeriod"/>
            </a:pPr>
            <a:r>
              <a:rPr b="0" i="0" lang="en-US" sz="1800" u="none" cap="none" strike="noStrike">
                <a:solidFill>
                  <a:srgbClr val="000000"/>
                </a:solidFill>
                <a:latin typeface="Cambria"/>
                <a:ea typeface="Cambria"/>
                <a:cs typeface="Cambria"/>
                <a:sym typeface="Cambria"/>
              </a:rPr>
              <a:t>Menggunakan cara biasa;</a:t>
            </a:r>
            <a:endParaRPr b="0" i="0" sz="1400" u="none" cap="none" strike="noStrike">
              <a:solidFill>
                <a:srgbClr val="000000"/>
              </a:solidFill>
              <a:latin typeface="Cambria"/>
              <a:ea typeface="Cambria"/>
              <a:cs typeface="Cambria"/>
              <a:sym typeface="Cambria"/>
            </a:endParaRPr>
          </a:p>
          <a:p>
            <a:pPr indent="-609585" lvl="0" marL="2031949" marR="0" rtl="0" algn="l">
              <a:lnSpc>
                <a:spcPct val="100000"/>
              </a:lnSpc>
              <a:spcBef>
                <a:spcPts val="0"/>
              </a:spcBef>
              <a:spcAft>
                <a:spcPts val="0"/>
              </a:spcAft>
              <a:buClr>
                <a:srgbClr val="000000"/>
              </a:buClr>
              <a:buSzPts val="1800"/>
              <a:buFont typeface="Cambria"/>
              <a:buAutoNum type="arabicPeriod"/>
            </a:pPr>
            <a:r>
              <a:rPr b="0" i="0" lang="en-US" sz="1800" u="none" cap="none" strike="noStrike">
                <a:solidFill>
                  <a:srgbClr val="000000"/>
                </a:solidFill>
                <a:latin typeface="Cambria"/>
                <a:ea typeface="Cambria"/>
                <a:cs typeface="Cambria"/>
                <a:sym typeface="Cambria"/>
              </a:rPr>
              <a:t>Menggunakan ekspresi;</a:t>
            </a:r>
            <a:endParaRPr b="0" i="0" sz="1400" u="none" cap="none" strike="noStrike">
              <a:solidFill>
                <a:srgbClr val="000000"/>
              </a:solidFill>
              <a:latin typeface="Cambria"/>
              <a:ea typeface="Cambria"/>
              <a:cs typeface="Cambria"/>
              <a:sym typeface="Cambria"/>
            </a:endParaRPr>
          </a:p>
          <a:p>
            <a:pPr indent="-609585" lvl="0" marL="2031949" marR="0" rtl="0" algn="l">
              <a:lnSpc>
                <a:spcPct val="100000"/>
              </a:lnSpc>
              <a:spcBef>
                <a:spcPts val="0"/>
              </a:spcBef>
              <a:spcAft>
                <a:spcPts val="0"/>
              </a:spcAft>
              <a:buClr>
                <a:srgbClr val="000000"/>
              </a:buClr>
              <a:buSzPts val="1800"/>
              <a:buFont typeface="Cambria"/>
              <a:buAutoNum type="arabicPeriod"/>
            </a:pPr>
            <a:r>
              <a:rPr b="0" i="0" lang="en-US" sz="1800" u="none" cap="none" strike="noStrike">
                <a:solidFill>
                  <a:srgbClr val="000000"/>
                </a:solidFill>
                <a:latin typeface="Cambria"/>
                <a:ea typeface="Cambria"/>
                <a:cs typeface="Cambria"/>
                <a:sym typeface="Cambria"/>
              </a:rPr>
              <a:t>Menggunakan tanda panah (=&gt;);</a:t>
            </a:r>
            <a:endParaRPr b="0" i="0" sz="1400" u="none" cap="none" strike="noStrike">
              <a:solidFill>
                <a:srgbClr val="000000"/>
              </a:solidFill>
              <a:latin typeface="Cambria"/>
              <a:ea typeface="Cambria"/>
              <a:cs typeface="Cambria"/>
              <a:sym typeface="Cambria"/>
            </a:endParaRPr>
          </a:p>
          <a:p>
            <a:pPr indent="-609585" lvl="0" marL="2031949" marR="0" rtl="0" algn="l">
              <a:lnSpc>
                <a:spcPct val="100000"/>
              </a:lnSpc>
              <a:spcBef>
                <a:spcPts val="0"/>
              </a:spcBef>
              <a:spcAft>
                <a:spcPts val="0"/>
              </a:spcAft>
              <a:buClr>
                <a:srgbClr val="000000"/>
              </a:buClr>
              <a:buSzPts val="1800"/>
              <a:buFont typeface="Cambria"/>
              <a:buAutoNum type="arabicPeriod"/>
            </a:pPr>
            <a:r>
              <a:rPr b="0" i="0" lang="en-US" sz="1800" u="none" cap="none" strike="noStrike">
                <a:solidFill>
                  <a:srgbClr val="000000"/>
                </a:solidFill>
                <a:latin typeface="Cambria"/>
                <a:ea typeface="Cambria"/>
                <a:cs typeface="Cambria"/>
                <a:sym typeface="Cambria"/>
              </a:rPr>
              <a:t>dan menggunakan Constructor.</a:t>
            </a:r>
            <a:endParaRPr b="0" i="0" sz="14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73" name="Google Shape;173;p2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74" name="Google Shape;174;p2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75" name="Google Shape;175;p2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76" name="Google Shape;176;p26"/>
          <p:cNvSpPr/>
          <p:nvPr/>
        </p:nvSpPr>
        <p:spPr>
          <a:xfrm>
            <a:off x="331180" y="876953"/>
            <a:ext cx="8464028" cy="2616060"/>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Apabila password benar, pesan yang ada pada blok hijau akan ditampilkan: “Selamat datang bos!”</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Tapi kalau salah, maka pesan yang ada di blok merah yang akan ditampilkan: “Password salah, coba lagi!”.</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Kemudian, pesan yang berada di blok abu-abu akan tetap ditampilkan, karena dia bukan bagian dari blok percabangan </a:t>
            </a:r>
            <a:r>
              <a:rPr b="0" i="1" lang="en-US" sz="1800" u="none" cap="none" strike="noStrike">
                <a:solidFill>
                  <a:srgbClr val="000000"/>
                </a:solidFill>
                <a:latin typeface="Cambria"/>
                <a:ea typeface="Cambria"/>
                <a:cs typeface="Cambria"/>
                <a:sym typeface="Cambria"/>
              </a:rPr>
              <a:t>if/else</a:t>
            </a:r>
            <a:r>
              <a:rPr b="0" i="0" lang="en-US" sz="1800" u="none" cap="none" strike="noStrike">
                <a:solidFill>
                  <a:srgbClr val="000000"/>
                </a:solidFill>
                <a:latin typeface="Cambria"/>
                <a:ea typeface="Cambria"/>
                <a:cs typeface="Cambria"/>
                <a:sym typeface="Cambria"/>
              </a:rPr>
              <a:t>.</a:t>
            </a:r>
            <a:endParaRPr b="0" i="0" sz="14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mbria"/>
              <a:ea typeface="Cambria"/>
              <a:cs typeface="Cambria"/>
              <a:sym typeface="Cambria"/>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pic>
        <p:nvPicPr>
          <p:cNvPr id="1031" name="Google Shape;1031;p99"/>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32" name="Google Shape;1032;p99"/>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033" name="Google Shape;1033;p99"/>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034" name="Google Shape;1034;p99"/>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035" name="Google Shape;1035;p99"/>
          <p:cNvSpPr/>
          <p:nvPr/>
        </p:nvSpPr>
        <p:spPr>
          <a:xfrm>
            <a:off x="577756" y="438000"/>
            <a:ext cx="5650200" cy="70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Cambria"/>
                <a:ea typeface="Cambria"/>
                <a:cs typeface="Cambria"/>
                <a:sym typeface="Cambria"/>
              </a:rPr>
              <a:t>1. Membuat Fungsi dengan Cara Biasa</a:t>
            </a:r>
            <a:br>
              <a:rPr b="1" i="0" lang="en-US" sz="2000" u="none" cap="none" strike="noStrike">
                <a:solidFill>
                  <a:srgbClr val="002060"/>
                </a:solidFill>
                <a:latin typeface="Cambria"/>
                <a:ea typeface="Cambria"/>
                <a:cs typeface="Cambria"/>
                <a:sym typeface="Cambria"/>
              </a:rPr>
            </a:br>
            <a:endParaRPr b="1" i="0" sz="2000" u="none" cap="none" strike="noStrike">
              <a:solidFill>
                <a:srgbClr val="002060"/>
              </a:solidFill>
              <a:latin typeface="Cambria"/>
              <a:ea typeface="Cambria"/>
              <a:cs typeface="Cambria"/>
              <a:sym typeface="Cambria"/>
            </a:endParaRPr>
          </a:p>
        </p:txBody>
      </p:sp>
      <p:pic>
        <p:nvPicPr>
          <p:cNvPr id="1036" name="Google Shape;1036;p99"/>
          <p:cNvPicPr preferRelativeResize="0"/>
          <p:nvPr/>
        </p:nvPicPr>
        <p:blipFill rotWithShape="1">
          <a:blip r:embed="rId6">
            <a:alphaModFix/>
          </a:blip>
          <a:srcRect b="0" l="0" r="0" t="0"/>
          <a:stretch/>
        </p:blipFill>
        <p:spPr>
          <a:xfrm>
            <a:off x="677723" y="1296601"/>
            <a:ext cx="7770941" cy="1609837"/>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pic>
        <p:nvPicPr>
          <p:cNvPr id="1041" name="Google Shape;1041;p100"/>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42" name="Google Shape;1042;p100"/>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043" name="Google Shape;1043;p100"/>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044" name="Google Shape;1044;p100"/>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045" name="Google Shape;1045;p100"/>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Cambria"/>
                <a:ea typeface="Cambria"/>
                <a:cs typeface="Cambria"/>
                <a:sym typeface="Cambria"/>
              </a:rPr>
              <a:t>2. Membuat Fungsi dengan Ekspresi</a:t>
            </a:r>
            <a:br>
              <a:rPr b="1" i="0" lang="en-US" sz="2400" u="none" cap="none" strike="noStrike">
                <a:solidFill>
                  <a:srgbClr val="002060"/>
                </a:solidFill>
                <a:latin typeface="Cambria"/>
                <a:ea typeface="Cambria"/>
                <a:cs typeface="Cambria"/>
                <a:sym typeface="Cambria"/>
              </a:rPr>
            </a:br>
            <a:endParaRPr b="1" i="0" sz="2400" u="none" cap="none" strike="noStrike">
              <a:solidFill>
                <a:srgbClr val="002060"/>
              </a:solidFill>
              <a:latin typeface="Cambria"/>
              <a:ea typeface="Cambria"/>
              <a:cs typeface="Cambria"/>
              <a:sym typeface="Cambria"/>
            </a:endParaRPr>
          </a:p>
        </p:txBody>
      </p:sp>
      <p:pic>
        <p:nvPicPr>
          <p:cNvPr id="1046" name="Google Shape;1046;p100"/>
          <p:cNvPicPr preferRelativeResize="0"/>
          <p:nvPr/>
        </p:nvPicPr>
        <p:blipFill rotWithShape="1">
          <a:blip r:embed="rId6">
            <a:alphaModFix/>
          </a:blip>
          <a:srcRect b="0" l="0" r="0" t="0"/>
          <a:stretch/>
        </p:blipFill>
        <p:spPr>
          <a:xfrm>
            <a:off x="1569392" y="990266"/>
            <a:ext cx="6005216" cy="1589616"/>
          </a:xfrm>
          <a:prstGeom prst="rect">
            <a:avLst/>
          </a:prstGeom>
          <a:noFill/>
          <a:ln>
            <a:noFill/>
          </a:ln>
        </p:spPr>
      </p:pic>
      <p:sp>
        <p:nvSpPr>
          <p:cNvPr id="1047" name="Google Shape;1047;p100"/>
          <p:cNvSpPr/>
          <p:nvPr/>
        </p:nvSpPr>
        <p:spPr>
          <a:xfrm>
            <a:off x="695982" y="3189893"/>
            <a:ext cx="7388838" cy="1477328"/>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Kita menggunakan variabel, lalu diisi dengan fungsi. Fungsi ini sebenarnya adalah fungsi anonim </a:t>
            </a:r>
            <a:r>
              <a:rPr b="0" i="1" lang="en-US" sz="1800" u="none" cap="none" strike="noStrike">
                <a:solidFill>
                  <a:srgbClr val="000000"/>
                </a:solidFill>
                <a:latin typeface="Cambria"/>
                <a:ea typeface="Cambria"/>
                <a:cs typeface="Cambria"/>
                <a:sym typeface="Cambria"/>
              </a:rPr>
              <a:t>(anonymous function)</a:t>
            </a:r>
            <a:r>
              <a:rPr b="0" i="0" lang="en-US" sz="1800" u="none" cap="none" strike="noStrike">
                <a:solidFill>
                  <a:srgbClr val="000000"/>
                </a:solidFill>
                <a:latin typeface="Cambria"/>
                <a:ea typeface="Cambria"/>
                <a:cs typeface="Cambria"/>
                <a:sym typeface="Cambria"/>
              </a:rPr>
              <a:t> atau fungsi tanpa nama.</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br>
              <a:rPr b="0" i="0" lang="en-US" sz="1800" u="none" cap="none" strike="noStrike">
                <a:solidFill>
                  <a:srgbClr val="000000"/>
                </a:solidFill>
                <a:latin typeface="Cambria"/>
                <a:ea typeface="Cambria"/>
                <a:cs typeface="Cambria"/>
                <a:sym typeface="Cambria"/>
              </a:rPr>
            </a:br>
            <a:endParaRPr b="0" i="0" sz="1800" u="none" cap="none" strike="noStrike">
              <a:solidFill>
                <a:srgbClr val="000000"/>
              </a:solidFill>
              <a:latin typeface="Cambria"/>
              <a:ea typeface="Cambria"/>
              <a:cs typeface="Cambria"/>
              <a:sym typeface="Cambria"/>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pic>
        <p:nvPicPr>
          <p:cNvPr id="1052" name="Google Shape;1052;p101"/>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53" name="Google Shape;1053;p101"/>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054" name="Google Shape;1054;p101"/>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055" name="Google Shape;1055;p101"/>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056" name="Google Shape;1056;p101"/>
          <p:cNvSpPr/>
          <p:nvPr/>
        </p:nvSpPr>
        <p:spPr>
          <a:xfrm>
            <a:off x="331181" y="118750"/>
            <a:ext cx="5650217"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Cambria"/>
                <a:ea typeface="Cambria"/>
                <a:cs typeface="Cambria"/>
                <a:sym typeface="Cambria"/>
              </a:rPr>
              <a:t>3. Membuat Fungsi dengan Tanda Panah</a:t>
            </a:r>
            <a:br>
              <a:rPr b="1" i="0" lang="en-US" sz="2000" u="none" cap="none" strike="noStrike">
                <a:solidFill>
                  <a:srgbClr val="002060"/>
                </a:solidFill>
                <a:latin typeface="Cambria"/>
                <a:ea typeface="Cambria"/>
                <a:cs typeface="Cambria"/>
                <a:sym typeface="Cambria"/>
              </a:rPr>
            </a:br>
            <a:endParaRPr b="1" i="0" sz="2000" u="none" cap="none" strike="noStrike">
              <a:solidFill>
                <a:srgbClr val="002060"/>
              </a:solidFill>
              <a:latin typeface="Cambria"/>
              <a:ea typeface="Cambria"/>
              <a:cs typeface="Cambria"/>
              <a:sym typeface="Cambria"/>
            </a:endParaRPr>
          </a:p>
        </p:txBody>
      </p:sp>
      <p:sp>
        <p:nvSpPr>
          <p:cNvPr id="1057" name="Google Shape;1057;p101"/>
          <p:cNvSpPr/>
          <p:nvPr/>
        </p:nvSpPr>
        <p:spPr>
          <a:xfrm>
            <a:off x="331180" y="876953"/>
            <a:ext cx="8464028" cy="3416279"/>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Sebenarnya hampir sama dengan yang menggunakan ekspresi. Bedanya, kita menggunakan tanda panah (=&gt;) sebagai ganti function.</a:t>
            </a:r>
            <a:endParaRPr b="0" i="0" sz="14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Pembuatan fungsi dengan cara ini disebut arrow function.</a:t>
            </a:r>
            <a:endParaRPr b="0" i="0" sz="14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id="1058" name="Google Shape;1058;p101"/>
          <p:cNvPicPr preferRelativeResize="0"/>
          <p:nvPr/>
        </p:nvPicPr>
        <p:blipFill rotWithShape="1">
          <a:blip r:embed="rId6">
            <a:alphaModFix/>
          </a:blip>
          <a:srcRect b="0" l="0" r="0" t="0"/>
          <a:stretch/>
        </p:blipFill>
        <p:spPr>
          <a:xfrm>
            <a:off x="1816184" y="1019510"/>
            <a:ext cx="5494020" cy="15620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pic>
        <p:nvPicPr>
          <p:cNvPr id="1063" name="Google Shape;1063;p102"/>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64" name="Google Shape;1064;p102"/>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065" name="Google Shape;1065;p102"/>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066" name="Google Shape;1066;p102"/>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067" name="Google Shape;1067;p102"/>
          <p:cNvSpPr/>
          <p:nvPr/>
        </p:nvSpPr>
        <p:spPr>
          <a:xfrm>
            <a:off x="331181" y="118750"/>
            <a:ext cx="5650217"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4. Membuat Fungsi dengan Kostruktor</a:t>
            </a:r>
            <a:br>
              <a:rPr b="1" i="0" lang="en-US" sz="2000" u="none" cap="none" strike="noStrike">
                <a:solidFill>
                  <a:srgbClr val="002060"/>
                </a:solidFill>
                <a:latin typeface="Arial"/>
                <a:ea typeface="Arial"/>
                <a:cs typeface="Arial"/>
                <a:sym typeface="Arial"/>
              </a:rPr>
            </a:br>
            <a:endParaRPr b="1" i="0" sz="2000" u="none" cap="none" strike="noStrike">
              <a:solidFill>
                <a:srgbClr val="002060"/>
              </a:solidFill>
              <a:latin typeface="Arial"/>
              <a:ea typeface="Arial"/>
              <a:cs typeface="Arial"/>
              <a:sym typeface="Arial"/>
            </a:endParaRPr>
          </a:p>
        </p:txBody>
      </p:sp>
      <p:sp>
        <p:nvSpPr>
          <p:cNvPr id="1068" name="Google Shape;1068;p102"/>
          <p:cNvSpPr/>
          <p:nvPr/>
        </p:nvSpPr>
        <p:spPr>
          <a:xfrm>
            <a:off x="331180" y="876953"/>
            <a:ext cx="8464028" cy="1477287"/>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Cara ini sebenarnya tidak direkomendasikan oleh Developer Mozilla, karena terlihat kurang bagus. Soalnya body fungsinya dibuat dalam bentuk string yang dapat mempengaruhi kinerja engine javascript. Contoh:</a:t>
            </a:r>
            <a:endParaRPr b="0" i="0" sz="14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69" name="Google Shape;1069;p102"/>
          <p:cNvPicPr preferRelativeResize="0"/>
          <p:nvPr/>
        </p:nvPicPr>
        <p:blipFill rotWithShape="1">
          <a:blip r:embed="rId6">
            <a:alphaModFix/>
          </a:blip>
          <a:srcRect b="0" l="0" r="0" t="0"/>
          <a:stretch/>
        </p:blipFill>
        <p:spPr>
          <a:xfrm>
            <a:off x="1623060" y="2472690"/>
            <a:ext cx="5757756" cy="44577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pic>
        <p:nvPicPr>
          <p:cNvPr id="1074" name="Google Shape;1074;p103"/>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75" name="Google Shape;1075;p103"/>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076" name="Google Shape;1076;p103"/>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077" name="Google Shape;1077;p103"/>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078" name="Google Shape;1078;p103"/>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Arial"/>
                <a:ea typeface="Arial"/>
                <a:cs typeface="Arial"/>
                <a:sym typeface="Arial"/>
              </a:rPr>
              <a:t>Cara Memanggil/Eksekusi Fungsi</a:t>
            </a:r>
            <a:br>
              <a:rPr b="1" i="0" lang="en-US" sz="2400" u="none" cap="none" strike="noStrike">
                <a:solidFill>
                  <a:srgbClr val="002060"/>
                </a:solidFill>
                <a:latin typeface="Arial"/>
                <a:ea typeface="Arial"/>
                <a:cs typeface="Arial"/>
                <a:sym typeface="Arial"/>
              </a:rPr>
            </a:br>
            <a:endParaRPr b="1" i="0" sz="2400" u="none" cap="none" strike="noStrike">
              <a:solidFill>
                <a:srgbClr val="002060"/>
              </a:solidFill>
              <a:latin typeface="Arial"/>
              <a:ea typeface="Arial"/>
              <a:cs typeface="Arial"/>
              <a:sym typeface="Arial"/>
            </a:endParaRPr>
          </a:p>
        </p:txBody>
      </p:sp>
      <p:sp>
        <p:nvSpPr>
          <p:cNvPr id="1079" name="Google Shape;1079;p103"/>
          <p:cNvSpPr/>
          <p:nvPr/>
        </p:nvSpPr>
        <p:spPr>
          <a:xfrm>
            <a:off x="331180" y="876953"/>
            <a:ext cx="8464028" cy="1754286"/>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Kita bisa memanggil fungsi di dalam kode Javascript dengan menuliskan nama fungsinya seperti ini:</a:t>
            </a:r>
            <a:endParaRPr b="0" i="0" sz="14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Contoh:</a:t>
            </a:r>
            <a:endParaRPr b="0" i="0" sz="1400" u="none" cap="none" strike="noStrike">
              <a:solidFill>
                <a:srgbClr val="000000"/>
              </a:solidFill>
              <a:latin typeface="Cambria"/>
              <a:ea typeface="Cambria"/>
              <a:cs typeface="Cambria"/>
              <a:sym typeface="Cambria"/>
            </a:endParaRPr>
          </a:p>
          <a:p>
            <a:pPr indent="0" lvl="0" marL="194728"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id="1080" name="Google Shape;1080;p103"/>
          <p:cNvPicPr preferRelativeResize="0"/>
          <p:nvPr/>
        </p:nvPicPr>
        <p:blipFill rotWithShape="1">
          <a:blip r:embed="rId6">
            <a:alphaModFix/>
          </a:blip>
          <a:srcRect b="0" l="0" r="0" t="0"/>
          <a:stretch/>
        </p:blipFill>
        <p:spPr>
          <a:xfrm>
            <a:off x="3214369" y="1388655"/>
            <a:ext cx="2471420" cy="588433"/>
          </a:xfrm>
          <a:prstGeom prst="rect">
            <a:avLst/>
          </a:prstGeom>
          <a:noFill/>
          <a:ln>
            <a:noFill/>
          </a:ln>
        </p:spPr>
      </p:pic>
      <p:pic>
        <p:nvPicPr>
          <p:cNvPr id="1081" name="Google Shape;1081;p103"/>
          <p:cNvPicPr preferRelativeResize="0"/>
          <p:nvPr/>
        </p:nvPicPr>
        <p:blipFill rotWithShape="1">
          <a:blip r:embed="rId7">
            <a:alphaModFix/>
          </a:blip>
          <a:srcRect b="0" l="0" r="0" t="0"/>
          <a:stretch/>
        </p:blipFill>
        <p:spPr>
          <a:xfrm>
            <a:off x="1249679" y="2306552"/>
            <a:ext cx="6400800" cy="22098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pic>
        <p:nvPicPr>
          <p:cNvPr id="1086" name="Google Shape;1086;p104"/>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87" name="Google Shape;1087;p104"/>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088" name="Google Shape;1088;p104"/>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089" name="Google Shape;1089;p104"/>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090" name="Google Shape;1090;p104"/>
          <p:cNvSpPr/>
          <p:nvPr/>
        </p:nvSpPr>
        <p:spPr>
          <a:xfrm>
            <a:off x="331180" y="876953"/>
            <a:ext cx="8464028" cy="369291"/>
          </a:xfrm>
          <a:prstGeom prst="rect">
            <a:avLst/>
          </a:prstGeom>
          <a:noFill/>
          <a:ln>
            <a:noFill/>
          </a:ln>
        </p:spPr>
        <p:txBody>
          <a:bodyPr anchorCtr="0" anchor="t" bIns="45700" lIns="91425" spcFirstLastPara="1" rIns="91425" wrap="square" tIns="45700">
            <a:spAutoFit/>
          </a:bodyPr>
          <a:lstStyle/>
          <a:p>
            <a:pPr indent="0" lvl="0" marL="194728"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Fungsi juga dapat di panggil melalui atribut </a:t>
            </a:r>
            <a:r>
              <a:rPr b="0" i="1" lang="en-US" sz="1800" u="none" cap="none" strike="noStrike">
                <a:solidFill>
                  <a:srgbClr val="000000"/>
                </a:solidFill>
                <a:latin typeface="Cambria"/>
                <a:ea typeface="Cambria"/>
                <a:cs typeface="Cambria"/>
                <a:sym typeface="Cambria"/>
              </a:rPr>
              <a:t>event</a:t>
            </a:r>
            <a:r>
              <a:rPr b="0" i="0" lang="en-US" sz="1800" u="none" cap="none" strike="noStrike">
                <a:solidFill>
                  <a:srgbClr val="000000"/>
                </a:solidFill>
                <a:latin typeface="Cambria"/>
                <a:ea typeface="Cambria"/>
                <a:cs typeface="Cambria"/>
                <a:sym typeface="Cambria"/>
              </a:rPr>
              <a:t> pada HTML. Contoh:</a:t>
            </a:r>
            <a:endParaRPr b="0" i="0" sz="1400" u="none" cap="none" strike="noStrike">
              <a:solidFill>
                <a:srgbClr val="000000"/>
              </a:solidFill>
              <a:latin typeface="Cambria"/>
              <a:ea typeface="Cambria"/>
              <a:cs typeface="Cambria"/>
              <a:sym typeface="Cambria"/>
            </a:endParaRPr>
          </a:p>
        </p:txBody>
      </p:sp>
      <p:pic>
        <p:nvPicPr>
          <p:cNvPr id="1091" name="Google Shape;1091;p104"/>
          <p:cNvPicPr preferRelativeResize="0"/>
          <p:nvPr/>
        </p:nvPicPr>
        <p:blipFill rotWithShape="1">
          <a:blip r:embed="rId6">
            <a:alphaModFix/>
          </a:blip>
          <a:srcRect b="0" l="0" r="0" t="0"/>
          <a:stretch/>
        </p:blipFill>
        <p:spPr>
          <a:xfrm>
            <a:off x="1794510" y="1685193"/>
            <a:ext cx="5554980" cy="308270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pic>
        <p:nvPicPr>
          <p:cNvPr id="1096" name="Google Shape;1096;p105"/>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097" name="Google Shape;1097;p105"/>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098" name="Google Shape;1098;p105"/>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099" name="Google Shape;1099;p105"/>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100" name="Google Shape;1100;p105"/>
          <p:cNvSpPr/>
          <p:nvPr/>
        </p:nvSpPr>
        <p:spPr>
          <a:xfrm>
            <a:off x="331181" y="118750"/>
            <a:ext cx="5650217"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Hasil:</a:t>
            </a:r>
            <a:endParaRPr b="1" i="0" sz="2800" u="none" cap="none" strike="noStrike">
              <a:solidFill>
                <a:srgbClr val="002060"/>
              </a:solidFill>
              <a:latin typeface="Arial"/>
              <a:ea typeface="Arial"/>
              <a:cs typeface="Arial"/>
              <a:sym typeface="Arial"/>
            </a:endParaRPr>
          </a:p>
        </p:txBody>
      </p:sp>
      <p:sp>
        <p:nvSpPr>
          <p:cNvPr id="1101" name="Google Shape;1101;p105"/>
          <p:cNvSpPr/>
          <p:nvPr/>
        </p:nvSpPr>
        <p:spPr>
          <a:xfrm>
            <a:off x="331180" y="876953"/>
            <a:ext cx="8464028" cy="369291"/>
          </a:xfrm>
          <a:prstGeom prst="rect">
            <a:avLst/>
          </a:prstGeom>
          <a:noFill/>
          <a:ln>
            <a:noFill/>
          </a:ln>
        </p:spPr>
        <p:txBody>
          <a:bodyPr anchorCtr="0" anchor="t" bIns="45700" lIns="91425" spcFirstLastPara="1" rIns="91425" wrap="square" tIns="45700">
            <a:spAutoFit/>
          </a:bodyPr>
          <a:lstStyle/>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Eksekusi Fungsi" id="1102" name="Google Shape;1102;p105"/>
          <p:cNvPicPr preferRelativeResize="0"/>
          <p:nvPr/>
        </p:nvPicPr>
        <p:blipFill rotWithShape="1">
          <a:blip r:embed="rId6">
            <a:alphaModFix/>
          </a:blip>
          <a:srcRect b="0" l="0" r="0" t="0"/>
          <a:stretch/>
        </p:blipFill>
        <p:spPr>
          <a:xfrm>
            <a:off x="1285197" y="876953"/>
            <a:ext cx="6573606" cy="371414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pic>
        <p:nvPicPr>
          <p:cNvPr id="1107" name="Google Shape;1107;p106"/>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08" name="Google Shape;1108;p106"/>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09" name="Google Shape;1109;p106"/>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110" name="Google Shape;1110;p106"/>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111" name="Google Shape;1111;p106"/>
          <p:cNvSpPr/>
          <p:nvPr/>
        </p:nvSpPr>
        <p:spPr>
          <a:xfrm>
            <a:off x="331181" y="118750"/>
            <a:ext cx="565021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060"/>
                </a:solidFill>
                <a:latin typeface="Arial"/>
                <a:ea typeface="Arial"/>
                <a:cs typeface="Arial"/>
                <a:sym typeface="Arial"/>
              </a:rPr>
              <a:t>Fungsi dengan Parameter</a:t>
            </a:r>
            <a:br>
              <a:rPr b="1" i="0" lang="en-US" sz="2800" u="none" cap="none" strike="noStrike">
                <a:solidFill>
                  <a:srgbClr val="002060"/>
                </a:solidFill>
                <a:latin typeface="Arial"/>
                <a:ea typeface="Arial"/>
                <a:cs typeface="Arial"/>
                <a:sym typeface="Arial"/>
              </a:rPr>
            </a:br>
            <a:endParaRPr b="1" i="0" sz="2800" u="none" cap="none" strike="noStrike">
              <a:solidFill>
                <a:srgbClr val="002060"/>
              </a:solidFill>
              <a:latin typeface="Arial"/>
              <a:ea typeface="Arial"/>
              <a:cs typeface="Arial"/>
              <a:sym typeface="Arial"/>
            </a:endParaRPr>
          </a:p>
        </p:txBody>
      </p:sp>
      <p:sp>
        <p:nvSpPr>
          <p:cNvPr id="1112" name="Google Shape;1112;p106"/>
          <p:cNvSpPr/>
          <p:nvPr/>
        </p:nvSpPr>
        <p:spPr>
          <a:xfrm>
            <a:off x="331180" y="876953"/>
            <a:ext cx="8464028" cy="3970277"/>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Parameter adalah variabel yang menyimpan nilai untuk diproses di dalam fungsi. Contoh:</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Pada contoh di atas, a dan b adalah sebuah parameter. Lalu cara memanggil fungsi yang memiliki parameter adalah seperti ini:</a:t>
            </a:r>
            <a:endParaRPr b="0" i="0" sz="14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Memberikan 3 untuk a, dan 2 untuk b</a:t>
            </a:r>
            <a:endParaRPr b="0" i="0" sz="1800" u="none" cap="none" strike="noStrike">
              <a:solidFill>
                <a:srgbClr val="000000"/>
              </a:solidFill>
              <a:latin typeface="Cambria"/>
              <a:ea typeface="Cambria"/>
              <a:cs typeface="Cambria"/>
              <a:sym typeface="Cambria"/>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pic>
        <p:nvPicPr>
          <p:cNvPr id="1113" name="Google Shape;1113;p106"/>
          <p:cNvPicPr preferRelativeResize="0"/>
          <p:nvPr/>
        </p:nvPicPr>
        <p:blipFill rotWithShape="1">
          <a:blip r:embed="rId6">
            <a:alphaModFix/>
          </a:blip>
          <a:srcRect b="0" l="0" r="0" t="0"/>
          <a:stretch/>
        </p:blipFill>
        <p:spPr>
          <a:xfrm>
            <a:off x="1669330" y="1290898"/>
            <a:ext cx="5994400" cy="1231900"/>
          </a:xfrm>
          <a:prstGeom prst="rect">
            <a:avLst/>
          </a:prstGeom>
          <a:noFill/>
          <a:ln>
            <a:noFill/>
          </a:ln>
        </p:spPr>
      </p:pic>
      <p:pic>
        <p:nvPicPr>
          <p:cNvPr id="1114" name="Google Shape;1114;p106"/>
          <p:cNvPicPr preferRelativeResize="0"/>
          <p:nvPr/>
        </p:nvPicPr>
        <p:blipFill rotWithShape="1">
          <a:blip r:embed="rId7">
            <a:alphaModFix/>
          </a:blip>
          <a:srcRect b="0" l="0" r="0" t="0"/>
          <a:stretch/>
        </p:blipFill>
        <p:spPr>
          <a:xfrm>
            <a:off x="1799115" y="3321222"/>
            <a:ext cx="4470400" cy="4191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pic>
        <p:nvPicPr>
          <p:cNvPr id="1119" name="Google Shape;1119;p107"/>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20" name="Google Shape;1120;p107"/>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21" name="Google Shape;1121;p107"/>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122" name="Google Shape;1122;p107"/>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123" name="Google Shape;1123;p107"/>
          <p:cNvSpPr/>
          <p:nvPr/>
        </p:nvSpPr>
        <p:spPr>
          <a:xfrm>
            <a:off x="331181" y="118750"/>
            <a:ext cx="5650217"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latin typeface="Cambria"/>
                <a:ea typeface="Cambria"/>
                <a:cs typeface="Cambria"/>
                <a:sym typeface="Cambria"/>
              </a:rPr>
              <a:t>Fungsi yang Mengembalikan Nilai</a:t>
            </a:r>
            <a:br>
              <a:rPr b="1" i="0" lang="en-US" sz="2400" u="none" cap="none" strike="noStrike">
                <a:solidFill>
                  <a:srgbClr val="002060"/>
                </a:solidFill>
                <a:latin typeface="Cambria"/>
                <a:ea typeface="Cambria"/>
                <a:cs typeface="Cambria"/>
                <a:sym typeface="Cambria"/>
              </a:rPr>
            </a:br>
            <a:endParaRPr b="1" i="0" sz="2400" u="none" cap="none" strike="noStrike">
              <a:solidFill>
                <a:srgbClr val="002060"/>
              </a:solidFill>
              <a:latin typeface="Cambria"/>
              <a:ea typeface="Cambria"/>
              <a:cs typeface="Cambria"/>
              <a:sym typeface="Cambria"/>
            </a:endParaRPr>
          </a:p>
        </p:txBody>
      </p:sp>
      <p:sp>
        <p:nvSpPr>
          <p:cNvPr id="1124" name="Google Shape;1124;p107"/>
          <p:cNvSpPr/>
          <p:nvPr/>
        </p:nvSpPr>
        <p:spPr>
          <a:xfrm>
            <a:off x="331180" y="876953"/>
            <a:ext cx="8464028" cy="1200288"/>
          </a:xfrm>
          <a:prstGeom prst="rect">
            <a:avLst/>
          </a:prstGeom>
          <a:noFill/>
          <a:ln>
            <a:noFill/>
          </a:ln>
        </p:spPr>
        <p:txBody>
          <a:bodyPr anchorCtr="0" anchor="t" bIns="45700" lIns="91425" spcFirstLastPara="1" rIns="91425" wrap="square" tIns="45700">
            <a:spAutoFit/>
          </a:bodyPr>
          <a:lstStyle/>
          <a:p>
            <a:pPr indent="-228600" lvl="0" marL="34290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Agar hasil pengolahan nilai di dalam fungsi dapat digunakan untuk proses</a:t>
            </a:r>
            <a:endParaRPr b="0" i="0" sz="1400" u="none" cap="none" strike="noStrike">
              <a:solidFill>
                <a:srgbClr val="000000"/>
              </a:solidFill>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berikutnya, maka fungsi harus mengembalikan nilai. Pengembalian nilai pada</a:t>
            </a:r>
            <a:endParaRPr b="0" i="0" sz="1400" u="none" cap="none" strike="noStrike">
              <a:solidFill>
                <a:srgbClr val="000000"/>
              </a:solidFill>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fungsi menggunakan kata kunci return kemudian diikuti dengan nilai atau </a:t>
            </a:r>
            <a:endParaRPr b="0" i="0" sz="1400" u="none" cap="none" strike="noStrike">
              <a:solidFill>
                <a:srgbClr val="000000"/>
              </a:solidFill>
              <a:latin typeface="Cambria"/>
              <a:ea typeface="Cambria"/>
              <a:cs typeface="Cambria"/>
              <a:sym typeface="Cambria"/>
            </a:endParaRPr>
          </a:p>
          <a:p>
            <a:pPr indent="-228600" lvl="0" marL="34290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variabel yang akan dikembalikan. Contoh:</a:t>
            </a:r>
            <a:endParaRPr b="0" i="0" sz="1400" u="none" cap="none" strike="noStrike">
              <a:solidFill>
                <a:srgbClr val="000000"/>
              </a:solidFill>
              <a:latin typeface="Cambria"/>
              <a:ea typeface="Cambria"/>
              <a:cs typeface="Cambria"/>
              <a:sym typeface="Cambria"/>
            </a:endParaRPr>
          </a:p>
        </p:txBody>
      </p:sp>
      <p:pic>
        <p:nvPicPr>
          <p:cNvPr id="1125" name="Google Shape;1125;p107"/>
          <p:cNvPicPr preferRelativeResize="0"/>
          <p:nvPr/>
        </p:nvPicPr>
        <p:blipFill rotWithShape="1">
          <a:blip r:embed="rId6">
            <a:alphaModFix/>
          </a:blip>
          <a:srcRect b="0" l="0" r="0" t="0"/>
          <a:stretch/>
        </p:blipFill>
        <p:spPr>
          <a:xfrm>
            <a:off x="2046225" y="2254867"/>
            <a:ext cx="5051550" cy="237616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pic>
        <p:nvPicPr>
          <p:cNvPr id="1130" name="Google Shape;1130;p108"/>
          <p:cNvPicPr preferRelativeResize="0"/>
          <p:nvPr/>
        </p:nvPicPr>
        <p:blipFill rotWithShape="1">
          <a:blip r:embed="rId3">
            <a:alphaModFix/>
          </a:blip>
          <a:srcRect b="82222" l="-628" r="30708" t="0"/>
          <a:stretch/>
        </p:blipFill>
        <p:spPr>
          <a:xfrm>
            <a:off x="5981399" y="0"/>
            <a:ext cx="3162600" cy="603300"/>
          </a:xfrm>
          <a:prstGeom prst="snip2DiagRect">
            <a:avLst>
              <a:gd fmla="val 0" name="adj1"/>
              <a:gd fmla="val 16667" name="adj2"/>
            </a:avLst>
          </a:prstGeom>
          <a:noFill/>
          <a:ln>
            <a:noFill/>
          </a:ln>
        </p:spPr>
      </p:pic>
      <p:sp>
        <p:nvSpPr>
          <p:cNvPr id="1131" name="Google Shape;1131;p108"/>
          <p:cNvSpPr txBox="1"/>
          <p:nvPr/>
        </p:nvSpPr>
        <p:spPr>
          <a:xfrm>
            <a:off x="-707950" y="118750"/>
            <a:ext cx="274500" cy="2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1132" name="Google Shape;1132;p108"/>
          <p:cNvPicPr preferRelativeResize="0"/>
          <p:nvPr/>
        </p:nvPicPr>
        <p:blipFill rotWithShape="1">
          <a:blip r:embed="rId4">
            <a:alphaModFix/>
          </a:blip>
          <a:srcRect b="0" l="0" r="0" t="0"/>
          <a:stretch/>
        </p:blipFill>
        <p:spPr>
          <a:xfrm>
            <a:off x="-33618" y="-24297"/>
            <a:ext cx="729600" cy="462301"/>
          </a:xfrm>
          <a:prstGeom prst="rect">
            <a:avLst/>
          </a:prstGeom>
          <a:noFill/>
          <a:ln>
            <a:noFill/>
          </a:ln>
        </p:spPr>
      </p:pic>
      <p:pic>
        <p:nvPicPr>
          <p:cNvPr id="1133" name="Google Shape;1133;p108"/>
          <p:cNvPicPr preferRelativeResize="0"/>
          <p:nvPr/>
        </p:nvPicPr>
        <p:blipFill rotWithShape="1">
          <a:blip r:embed="rId5">
            <a:alphaModFix/>
          </a:blip>
          <a:srcRect b="0" l="0" r="0" t="0"/>
          <a:stretch/>
        </p:blipFill>
        <p:spPr>
          <a:xfrm>
            <a:off x="8145433" y="4506596"/>
            <a:ext cx="1019991" cy="646331"/>
          </a:xfrm>
          <a:prstGeom prst="rect">
            <a:avLst/>
          </a:prstGeom>
          <a:noFill/>
          <a:ln>
            <a:noFill/>
          </a:ln>
        </p:spPr>
      </p:pic>
      <p:sp>
        <p:nvSpPr>
          <p:cNvPr id="1134" name="Google Shape;1134;p108"/>
          <p:cNvSpPr/>
          <p:nvPr/>
        </p:nvSpPr>
        <p:spPr>
          <a:xfrm>
            <a:off x="331181" y="118750"/>
            <a:ext cx="5650217"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Contoh Program Javascript dengan Fungsi</a:t>
            </a:r>
            <a:br>
              <a:rPr b="1" i="0" lang="en-US" sz="2000" u="none" cap="none" strike="noStrike">
                <a:solidFill>
                  <a:srgbClr val="002060"/>
                </a:solidFill>
                <a:latin typeface="Arial"/>
                <a:ea typeface="Arial"/>
                <a:cs typeface="Arial"/>
                <a:sym typeface="Arial"/>
              </a:rPr>
            </a:br>
            <a:endParaRPr b="1" i="0" sz="2000" u="none" cap="none" strike="noStrike">
              <a:solidFill>
                <a:srgbClr val="002060"/>
              </a:solidFill>
              <a:latin typeface="Arial"/>
              <a:ea typeface="Arial"/>
              <a:cs typeface="Arial"/>
              <a:sym typeface="Arial"/>
            </a:endParaRPr>
          </a:p>
        </p:txBody>
      </p:sp>
      <p:sp>
        <p:nvSpPr>
          <p:cNvPr id="1135" name="Google Shape;1135;p108"/>
          <p:cNvSpPr/>
          <p:nvPr/>
        </p:nvSpPr>
        <p:spPr>
          <a:xfrm>
            <a:off x="331180" y="876953"/>
            <a:ext cx="8464028" cy="2862282"/>
          </a:xfrm>
          <a:prstGeom prst="rect">
            <a:avLst/>
          </a:prstGeom>
          <a:noFill/>
          <a:ln>
            <a:noFill/>
          </a:ln>
        </p:spPr>
        <p:txBody>
          <a:bodyPr anchorCtr="0" anchor="t" bIns="45700" lIns="91425" spcFirstLastPara="1" rIns="91425" wrap="square" tIns="45700">
            <a:spAutoFit/>
          </a:bodyPr>
          <a:lstStyle/>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Buat 2 file, fungsi.js dan index.html</a:t>
            </a:r>
            <a:endParaRPr b="0" i="0" sz="14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194728"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File index.html untuk menampilkan halaman web, dan fungsi.js adalah programnya.</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136" name="Google Shape;1136;p108"/>
          <p:cNvPicPr preferRelativeResize="0"/>
          <p:nvPr/>
        </p:nvPicPr>
        <p:blipFill rotWithShape="1">
          <a:blip r:embed="rId6">
            <a:alphaModFix/>
          </a:blip>
          <a:srcRect b="0" l="0" r="0" t="0"/>
          <a:stretch/>
        </p:blipFill>
        <p:spPr>
          <a:xfrm>
            <a:off x="3156289" y="1345704"/>
            <a:ext cx="2629892" cy="135198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F77BE"/>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 Komang Sugiartha</dc:creator>
</cp:coreProperties>
</file>